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8"/>
  </p:notesMasterIdLst>
  <p:sldIdLst>
    <p:sldId id="257" r:id="rId2"/>
    <p:sldId id="258" r:id="rId3"/>
    <p:sldId id="259" r:id="rId4"/>
    <p:sldId id="260" r:id="rId5"/>
    <p:sldId id="261" r:id="rId6"/>
    <p:sldId id="262" r:id="rId7"/>
    <p:sldId id="264" r:id="rId8"/>
    <p:sldId id="263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82" r:id="rId23"/>
    <p:sldId id="278" r:id="rId24"/>
    <p:sldId id="279" r:id="rId25"/>
    <p:sldId id="280" r:id="rId26"/>
    <p:sldId id="281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</p:sldIdLst>
  <p:sldSz cx="12192000" cy="6858000"/>
  <p:notesSz cx="6858000" cy="9144000"/>
  <p:defaultTextStyle>
    <a:defPPr>
      <a:defRPr lang="es-ES_trad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Estilo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721"/>
    <p:restoredTop sz="94715"/>
  </p:normalViewPr>
  <p:slideViewPr>
    <p:cSldViewPr snapToGrid="0" snapToObjects="1">
      <p:cViewPr>
        <p:scale>
          <a:sx n="93" d="100"/>
          <a:sy n="93" d="100"/>
        </p:scale>
        <p:origin x="1088" y="7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notesMaster" Target="notesMasters/notesMaster1.xml"/><Relationship Id="rId39" Type="http://schemas.openxmlformats.org/officeDocument/2006/relationships/presProps" Target="presProps.xml"/><Relationship Id="rId40" Type="http://schemas.openxmlformats.org/officeDocument/2006/relationships/viewProps" Target="viewProps.xml"/><Relationship Id="rId41" Type="http://schemas.openxmlformats.org/officeDocument/2006/relationships/theme" Target="theme/theme1.xml"/><Relationship Id="rId4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2D3838-CE77-7847-9526-0811644A22B9}" type="datetimeFigureOut">
              <a:rPr lang="es-ES_tradnl" smtClean="0"/>
              <a:t>2/1/18</a:t>
            </a:fld>
            <a:endParaRPr lang="es-ES_tradn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_tradn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D752BC-3576-4244-A14A-EEEE03E69BF6}" type="slidenum">
              <a:rPr lang="es-ES_tradnl" smtClean="0"/>
              <a:t>‹Nr.›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882238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Falta Urbano</a:t>
            </a:r>
            <a:r>
              <a:rPr lang="es-MX" baseline="0" dirty="0"/>
              <a:t> </a:t>
            </a:r>
            <a:endParaRPr lang="es-MX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6A470-342E-47E4-9002-25C601CD0849}" type="slidenum">
              <a:rPr lang="es-MX" smtClean="0"/>
              <a:t>1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6031271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Falta Urbano</a:t>
            </a:r>
            <a:r>
              <a:rPr lang="es-MX" baseline="0" dirty="0"/>
              <a:t> </a:t>
            </a:r>
            <a:endParaRPr lang="es-MX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6A470-342E-47E4-9002-25C601CD0849}" type="slidenum">
              <a:rPr lang="es-MX" smtClean="0"/>
              <a:t>10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4949020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Falta Urbano</a:t>
            </a:r>
            <a:r>
              <a:rPr lang="es-MX" baseline="0" dirty="0"/>
              <a:t> </a:t>
            </a:r>
            <a:endParaRPr lang="es-MX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6A470-342E-47E4-9002-25C601CD0849}" type="slidenum">
              <a:rPr lang="es-MX" smtClean="0"/>
              <a:t>11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0688777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Falta Urbano</a:t>
            </a:r>
            <a:r>
              <a:rPr lang="es-MX" baseline="0" dirty="0"/>
              <a:t> </a:t>
            </a:r>
            <a:endParaRPr lang="es-MX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6A470-342E-47E4-9002-25C601CD0849}" type="slidenum">
              <a:rPr lang="es-MX" smtClean="0"/>
              <a:t>12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3020385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Falta Urbano</a:t>
            </a:r>
            <a:r>
              <a:rPr lang="es-MX" baseline="0" dirty="0"/>
              <a:t> </a:t>
            </a:r>
            <a:endParaRPr lang="es-MX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6A470-342E-47E4-9002-25C601CD0849}" type="slidenum">
              <a:rPr lang="es-MX" smtClean="0"/>
              <a:t>13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6591512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Falta Urbano</a:t>
            </a:r>
            <a:r>
              <a:rPr lang="es-MX" baseline="0" dirty="0"/>
              <a:t> </a:t>
            </a:r>
            <a:endParaRPr lang="es-MX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6A470-342E-47E4-9002-25C601CD0849}" type="slidenum">
              <a:rPr lang="es-MX" smtClean="0"/>
              <a:t>14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292333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Falta Urbano</a:t>
            </a:r>
            <a:r>
              <a:rPr lang="es-MX" baseline="0" dirty="0"/>
              <a:t> </a:t>
            </a:r>
            <a:endParaRPr lang="es-MX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6A470-342E-47E4-9002-25C601CD0849}" type="slidenum">
              <a:rPr lang="es-MX" smtClean="0"/>
              <a:t>15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9570460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Falta Urbano</a:t>
            </a:r>
            <a:r>
              <a:rPr lang="es-MX" baseline="0" dirty="0"/>
              <a:t> </a:t>
            </a:r>
            <a:endParaRPr lang="es-MX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6A470-342E-47E4-9002-25C601CD0849}" type="slidenum">
              <a:rPr lang="es-MX" smtClean="0"/>
              <a:t>16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8910676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Falta Urbano</a:t>
            </a:r>
            <a:r>
              <a:rPr lang="es-MX" baseline="0" dirty="0"/>
              <a:t> </a:t>
            </a:r>
            <a:endParaRPr lang="es-MX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6A470-342E-47E4-9002-25C601CD0849}" type="slidenum">
              <a:rPr lang="es-MX" smtClean="0"/>
              <a:t>17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8484413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Falta Urbano</a:t>
            </a:r>
            <a:r>
              <a:rPr lang="es-MX" baseline="0" dirty="0"/>
              <a:t> </a:t>
            </a:r>
            <a:endParaRPr lang="es-MX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6A470-342E-47E4-9002-25C601CD0849}" type="slidenum">
              <a:rPr lang="es-MX" smtClean="0"/>
              <a:t>18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64170285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Falta Urbano</a:t>
            </a:r>
            <a:r>
              <a:rPr lang="es-MX" baseline="0" dirty="0"/>
              <a:t> </a:t>
            </a:r>
            <a:endParaRPr lang="es-MX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6A470-342E-47E4-9002-25C601CD0849}" type="slidenum">
              <a:rPr lang="es-MX" smtClean="0"/>
              <a:t>19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0239954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Falta Urbano</a:t>
            </a:r>
            <a:r>
              <a:rPr lang="es-MX" baseline="0" dirty="0"/>
              <a:t> </a:t>
            </a:r>
            <a:endParaRPr lang="es-MX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6A470-342E-47E4-9002-25C601CD0849}" type="slidenum">
              <a:rPr lang="es-MX" smtClean="0"/>
              <a:t>2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2836968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Falta Urbano</a:t>
            </a:r>
            <a:r>
              <a:rPr lang="es-MX" baseline="0" dirty="0"/>
              <a:t> </a:t>
            </a:r>
            <a:endParaRPr lang="es-MX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6A470-342E-47E4-9002-25C601CD0849}" type="slidenum">
              <a:rPr lang="es-MX" smtClean="0"/>
              <a:t>20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15583707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Falta Urbano</a:t>
            </a:r>
            <a:r>
              <a:rPr lang="es-MX" baseline="0" dirty="0"/>
              <a:t> </a:t>
            </a:r>
            <a:endParaRPr lang="es-MX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6A470-342E-47E4-9002-25C601CD0849}" type="slidenum">
              <a:rPr lang="es-MX" smtClean="0"/>
              <a:t>21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44333625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Falta Urbano</a:t>
            </a:r>
            <a:r>
              <a:rPr lang="es-MX" baseline="0" dirty="0"/>
              <a:t> </a:t>
            </a:r>
            <a:endParaRPr lang="es-MX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6A470-342E-47E4-9002-25C601CD0849}" type="slidenum">
              <a:rPr lang="es-MX" smtClean="0"/>
              <a:t>22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3545894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Falta Urbano</a:t>
            </a:r>
            <a:r>
              <a:rPr lang="es-MX" baseline="0" dirty="0"/>
              <a:t> </a:t>
            </a:r>
            <a:endParaRPr lang="es-MX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6A470-342E-47E4-9002-25C601CD0849}" type="slidenum">
              <a:rPr lang="es-MX" smtClean="0"/>
              <a:t>23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38838134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Falta Urbano</a:t>
            </a:r>
            <a:r>
              <a:rPr lang="es-MX" baseline="0" dirty="0"/>
              <a:t> </a:t>
            </a:r>
            <a:endParaRPr lang="es-MX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6A470-342E-47E4-9002-25C601CD0849}" type="slidenum">
              <a:rPr lang="es-MX" smtClean="0"/>
              <a:t>24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90433479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Falta Urbano</a:t>
            </a:r>
            <a:r>
              <a:rPr lang="es-MX" baseline="0" dirty="0"/>
              <a:t> </a:t>
            </a:r>
            <a:endParaRPr lang="es-MX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6A470-342E-47E4-9002-25C601CD0849}" type="slidenum">
              <a:rPr lang="es-MX" smtClean="0"/>
              <a:t>25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79164785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Falta Urbano</a:t>
            </a:r>
            <a:r>
              <a:rPr lang="es-MX" baseline="0" dirty="0"/>
              <a:t> </a:t>
            </a:r>
            <a:endParaRPr lang="es-MX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6A470-342E-47E4-9002-25C601CD0849}" type="slidenum">
              <a:rPr lang="es-MX" smtClean="0"/>
              <a:t>26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90607760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Falta Urbano</a:t>
            </a:r>
            <a:r>
              <a:rPr lang="es-MX" baseline="0" dirty="0"/>
              <a:t> </a:t>
            </a:r>
            <a:endParaRPr lang="es-MX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6A470-342E-47E4-9002-25C601CD0849}" type="slidenum">
              <a:rPr lang="es-MX" smtClean="0"/>
              <a:t>27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43274048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Falta Urbano</a:t>
            </a:r>
            <a:r>
              <a:rPr lang="es-MX" baseline="0" dirty="0"/>
              <a:t> </a:t>
            </a:r>
            <a:endParaRPr lang="es-MX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6A470-342E-47E4-9002-25C601CD0849}" type="slidenum">
              <a:rPr lang="es-MX" smtClean="0"/>
              <a:t>28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12198087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Falta Urbano</a:t>
            </a:r>
            <a:r>
              <a:rPr lang="es-MX" baseline="0" dirty="0"/>
              <a:t> </a:t>
            </a:r>
            <a:endParaRPr lang="es-MX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6A470-342E-47E4-9002-25C601CD0849}" type="slidenum">
              <a:rPr lang="es-MX" smtClean="0"/>
              <a:t>29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6055356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Falta Urbano</a:t>
            </a:r>
            <a:r>
              <a:rPr lang="es-MX" baseline="0" dirty="0"/>
              <a:t> </a:t>
            </a:r>
            <a:endParaRPr lang="es-MX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6A470-342E-47E4-9002-25C601CD0849}" type="slidenum">
              <a:rPr lang="es-MX" smtClean="0"/>
              <a:t>3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404844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Falta Urbano</a:t>
            </a:r>
            <a:r>
              <a:rPr lang="es-MX" baseline="0" dirty="0"/>
              <a:t> </a:t>
            </a:r>
            <a:endParaRPr lang="es-MX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6A470-342E-47E4-9002-25C601CD0849}" type="slidenum">
              <a:rPr lang="es-MX" smtClean="0"/>
              <a:t>30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4847681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Falta Urbano</a:t>
            </a:r>
            <a:r>
              <a:rPr lang="es-MX" baseline="0" dirty="0"/>
              <a:t> </a:t>
            </a:r>
            <a:endParaRPr lang="es-MX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6A470-342E-47E4-9002-25C601CD0849}" type="slidenum">
              <a:rPr lang="es-MX" smtClean="0"/>
              <a:t>31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56681555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Falta Urbano</a:t>
            </a:r>
            <a:r>
              <a:rPr lang="es-MX" baseline="0" dirty="0"/>
              <a:t> </a:t>
            </a:r>
            <a:endParaRPr lang="es-MX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6A470-342E-47E4-9002-25C601CD0849}" type="slidenum">
              <a:rPr lang="es-MX" smtClean="0"/>
              <a:t>32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06280312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Falta Urbano</a:t>
            </a:r>
            <a:r>
              <a:rPr lang="es-MX" baseline="0" dirty="0"/>
              <a:t> </a:t>
            </a:r>
            <a:endParaRPr lang="es-MX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6A470-342E-47E4-9002-25C601CD0849}" type="slidenum">
              <a:rPr lang="es-MX" smtClean="0"/>
              <a:t>33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39768454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Falta Urbano</a:t>
            </a:r>
            <a:r>
              <a:rPr lang="es-MX" baseline="0" dirty="0"/>
              <a:t> </a:t>
            </a:r>
            <a:endParaRPr lang="es-MX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6A470-342E-47E4-9002-25C601CD0849}" type="slidenum">
              <a:rPr lang="es-MX" smtClean="0"/>
              <a:t>34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96343720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Falta Urbano</a:t>
            </a:r>
            <a:r>
              <a:rPr lang="es-MX" baseline="0" dirty="0"/>
              <a:t> </a:t>
            </a:r>
            <a:endParaRPr lang="es-MX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6A470-342E-47E4-9002-25C601CD0849}" type="slidenum">
              <a:rPr lang="es-MX" smtClean="0"/>
              <a:t>35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24132154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Falta Urbano</a:t>
            </a:r>
            <a:r>
              <a:rPr lang="es-MX" baseline="0" dirty="0"/>
              <a:t> </a:t>
            </a:r>
            <a:endParaRPr lang="es-MX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6A470-342E-47E4-9002-25C601CD0849}" type="slidenum">
              <a:rPr lang="es-MX" smtClean="0"/>
              <a:t>36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0392268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Falta Urbano</a:t>
            </a:r>
            <a:r>
              <a:rPr lang="es-MX" baseline="0" dirty="0"/>
              <a:t> </a:t>
            </a:r>
            <a:endParaRPr lang="es-MX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6A470-342E-47E4-9002-25C601CD0849}" type="slidenum">
              <a:rPr lang="es-MX" smtClean="0"/>
              <a:t>4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410428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Falta Urbano</a:t>
            </a:r>
            <a:r>
              <a:rPr lang="es-MX" baseline="0" dirty="0"/>
              <a:t> </a:t>
            </a:r>
            <a:endParaRPr lang="es-MX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6A470-342E-47E4-9002-25C601CD0849}" type="slidenum">
              <a:rPr lang="es-MX" smtClean="0"/>
              <a:t>5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2629900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Falta Urbano</a:t>
            </a:r>
            <a:r>
              <a:rPr lang="es-MX" baseline="0" dirty="0"/>
              <a:t> </a:t>
            </a:r>
            <a:endParaRPr lang="es-MX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6A470-342E-47E4-9002-25C601CD0849}" type="slidenum">
              <a:rPr lang="es-MX" smtClean="0"/>
              <a:t>6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7498112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Falta Urbano</a:t>
            </a:r>
            <a:r>
              <a:rPr lang="es-MX" baseline="0" dirty="0"/>
              <a:t> </a:t>
            </a:r>
            <a:endParaRPr lang="es-MX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6A470-342E-47E4-9002-25C601CD0849}" type="slidenum">
              <a:rPr lang="es-MX" smtClean="0"/>
              <a:t>7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0855314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Falta Urbano</a:t>
            </a:r>
            <a:r>
              <a:rPr lang="es-MX" baseline="0" dirty="0"/>
              <a:t> </a:t>
            </a:r>
            <a:endParaRPr lang="es-MX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6A470-342E-47E4-9002-25C601CD0849}" type="slidenum">
              <a:rPr lang="es-MX" smtClean="0"/>
              <a:t>8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8989663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Falta Urbano</a:t>
            </a:r>
            <a:r>
              <a:rPr lang="es-MX" baseline="0" dirty="0"/>
              <a:t> </a:t>
            </a:r>
            <a:endParaRPr lang="es-MX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6A470-342E-47E4-9002-25C601CD0849}" type="slidenum">
              <a:rPr lang="es-MX" smtClean="0"/>
              <a:t>9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31250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_tradnl" smtClean="0"/>
              <a:t>Haga clic para modificar el estilo de subtítulo del patrón</a:t>
            </a:r>
            <a:endParaRPr lang="es-ES_tradn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69494-C893-1E41-BC0F-C5161048089B}" type="datetimeFigureOut">
              <a:rPr lang="es-ES_tradnl" smtClean="0"/>
              <a:t>2/1/18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707B74-AFC3-7C43-9A3E-90DE19E7A6DB}" type="slidenum">
              <a:rPr lang="es-ES_tradnl" smtClean="0"/>
              <a:t>‹Nr.›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0393702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69494-C893-1E41-BC0F-C5161048089B}" type="datetimeFigureOut">
              <a:rPr lang="es-ES_tradnl" smtClean="0"/>
              <a:t>2/1/18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707B74-AFC3-7C43-9A3E-90DE19E7A6DB}" type="slidenum">
              <a:rPr lang="es-ES_tradnl" smtClean="0"/>
              <a:t>‹Nr.›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5550569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69494-C893-1E41-BC0F-C5161048089B}" type="datetimeFigureOut">
              <a:rPr lang="es-ES_tradnl" smtClean="0"/>
              <a:t>2/1/18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707B74-AFC3-7C43-9A3E-90DE19E7A6DB}" type="slidenum">
              <a:rPr lang="es-ES_tradnl" smtClean="0"/>
              <a:t>‹Nr.›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9657208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ítulo+texto+plec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6 Grupo"/>
          <p:cNvGrpSpPr/>
          <p:nvPr userDrawn="1"/>
        </p:nvGrpSpPr>
        <p:grpSpPr>
          <a:xfrm>
            <a:off x="0" y="6478594"/>
            <a:ext cx="12192000" cy="434975"/>
            <a:chOff x="0" y="6313488"/>
            <a:chExt cx="9144000" cy="600075"/>
          </a:xfrm>
        </p:grpSpPr>
        <p:sp>
          <p:nvSpPr>
            <p:cNvPr id="8" name="Freeform 5"/>
            <p:cNvSpPr>
              <a:spLocks/>
            </p:cNvSpPr>
            <p:nvPr userDrawn="1"/>
          </p:nvSpPr>
          <p:spPr bwMode="auto">
            <a:xfrm>
              <a:off x="0" y="6313488"/>
              <a:ext cx="9144000" cy="342900"/>
            </a:xfrm>
            <a:custGeom>
              <a:avLst/>
              <a:gdLst>
                <a:gd name="T0" fmla="*/ 0 w 3169"/>
                <a:gd name="T1" fmla="*/ 25 h 116"/>
                <a:gd name="T2" fmla="*/ 1024 w 3169"/>
                <a:gd name="T3" fmla="*/ 38 h 116"/>
                <a:gd name="T4" fmla="*/ 1766 w 3169"/>
                <a:gd name="T5" fmla="*/ 43 h 116"/>
                <a:gd name="T6" fmla="*/ 2560 w 3169"/>
                <a:gd name="T7" fmla="*/ 58 h 116"/>
                <a:gd name="T8" fmla="*/ 3169 w 3169"/>
                <a:gd name="T9" fmla="*/ 15 h 116"/>
                <a:gd name="T10" fmla="*/ 3169 w 3169"/>
                <a:gd name="T11" fmla="*/ 94 h 116"/>
                <a:gd name="T12" fmla="*/ 2260 w 3169"/>
                <a:gd name="T13" fmla="*/ 115 h 116"/>
                <a:gd name="T14" fmla="*/ 775 w 3169"/>
                <a:gd name="T15" fmla="*/ 57 h 116"/>
                <a:gd name="T16" fmla="*/ 0 w 3169"/>
                <a:gd name="T17" fmla="*/ 76 h 116"/>
                <a:gd name="T18" fmla="*/ 0 w 3169"/>
                <a:gd name="T19" fmla="*/ 25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69" h="116">
                  <a:moveTo>
                    <a:pt x="0" y="25"/>
                  </a:moveTo>
                  <a:cubicBezTo>
                    <a:pt x="0" y="25"/>
                    <a:pt x="691" y="0"/>
                    <a:pt x="1024" y="38"/>
                  </a:cubicBezTo>
                  <a:cubicBezTo>
                    <a:pt x="1303" y="70"/>
                    <a:pt x="1628" y="39"/>
                    <a:pt x="1766" y="43"/>
                  </a:cubicBezTo>
                  <a:cubicBezTo>
                    <a:pt x="1934" y="48"/>
                    <a:pt x="2270" y="76"/>
                    <a:pt x="2560" y="58"/>
                  </a:cubicBezTo>
                  <a:cubicBezTo>
                    <a:pt x="2850" y="40"/>
                    <a:pt x="3169" y="15"/>
                    <a:pt x="3169" y="15"/>
                  </a:cubicBezTo>
                  <a:cubicBezTo>
                    <a:pt x="3169" y="94"/>
                    <a:pt x="3169" y="94"/>
                    <a:pt x="3169" y="94"/>
                  </a:cubicBezTo>
                  <a:cubicBezTo>
                    <a:pt x="3169" y="94"/>
                    <a:pt x="2627" y="116"/>
                    <a:pt x="2260" y="115"/>
                  </a:cubicBezTo>
                  <a:cubicBezTo>
                    <a:pt x="1263" y="112"/>
                    <a:pt x="1069" y="59"/>
                    <a:pt x="775" y="57"/>
                  </a:cubicBezTo>
                  <a:cubicBezTo>
                    <a:pt x="557" y="55"/>
                    <a:pt x="413" y="94"/>
                    <a:pt x="0" y="76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ACC3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MX" sz="2400"/>
            </a:p>
          </p:txBody>
        </p:sp>
        <p:sp>
          <p:nvSpPr>
            <p:cNvPr id="9" name="Freeform 6"/>
            <p:cNvSpPr>
              <a:spLocks/>
            </p:cNvSpPr>
            <p:nvPr userDrawn="1"/>
          </p:nvSpPr>
          <p:spPr bwMode="auto">
            <a:xfrm>
              <a:off x="0" y="6478588"/>
              <a:ext cx="9144000" cy="434975"/>
            </a:xfrm>
            <a:custGeom>
              <a:avLst/>
              <a:gdLst>
                <a:gd name="T0" fmla="*/ 0 w 3169"/>
                <a:gd name="T1" fmla="*/ 0 h 147"/>
                <a:gd name="T2" fmla="*/ 495 w 3169"/>
                <a:gd name="T3" fmla="*/ 14 h 147"/>
                <a:gd name="T4" fmla="*/ 1553 w 3169"/>
                <a:gd name="T5" fmla="*/ 35 h 147"/>
                <a:gd name="T6" fmla="*/ 2610 w 3169"/>
                <a:gd name="T7" fmla="*/ 39 h 147"/>
                <a:gd name="T8" fmla="*/ 3169 w 3169"/>
                <a:gd name="T9" fmla="*/ 17 h 147"/>
                <a:gd name="T10" fmla="*/ 3169 w 3169"/>
                <a:gd name="T11" fmla="*/ 86 h 147"/>
                <a:gd name="T12" fmla="*/ 1880 w 3169"/>
                <a:gd name="T13" fmla="*/ 101 h 147"/>
                <a:gd name="T14" fmla="*/ 821 w 3169"/>
                <a:gd name="T15" fmla="*/ 101 h 147"/>
                <a:gd name="T16" fmla="*/ 0 w 3169"/>
                <a:gd name="T17" fmla="*/ 81 h 147"/>
                <a:gd name="T18" fmla="*/ 0 w 3169"/>
                <a:gd name="T19" fmla="*/ 0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69" h="147">
                  <a:moveTo>
                    <a:pt x="0" y="0"/>
                  </a:moveTo>
                  <a:cubicBezTo>
                    <a:pt x="0" y="0"/>
                    <a:pt x="202" y="15"/>
                    <a:pt x="495" y="14"/>
                  </a:cubicBezTo>
                  <a:cubicBezTo>
                    <a:pt x="778" y="12"/>
                    <a:pt x="1415" y="33"/>
                    <a:pt x="1553" y="35"/>
                  </a:cubicBezTo>
                  <a:cubicBezTo>
                    <a:pt x="1947" y="42"/>
                    <a:pt x="2320" y="57"/>
                    <a:pt x="2610" y="39"/>
                  </a:cubicBezTo>
                  <a:cubicBezTo>
                    <a:pt x="2900" y="21"/>
                    <a:pt x="3169" y="17"/>
                    <a:pt x="3169" y="17"/>
                  </a:cubicBezTo>
                  <a:cubicBezTo>
                    <a:pt x="3169" y="86"/>
                    <a:pt x="3169" y="86"/>
                    <a:pt x="3169" y="86"/>
                  </a:cubicBezTo>
                  <a:cubicBezTo>
                    <a:pt x="3169" y="86"/>
                    <a:pt x="2309" y="147"/>
                    <a:pt x="1880" y="101"/>
                  </a:cubicBezTo>
                  <a:cubicBezTo>
                    <a:pt x="1520" y="62"/>
                    <a:pt x="1100" y="71"/>
                    <a:pt x="821" y="101"/>
                  </a:cubicBezTo>
                  <a:cubicBezTo>
                    <a:pt x="606" y="124"/>
                    <a:pt x="419" y="62"/>
                    <a:pt x="0" y="8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46C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MX" sz="2400"/>
            </a:p>
          </p:txBody>
        </p:sp>
        <p:sp>
          <p:nvSpPr>
            <p:cNvPr id="10" name="Freeform 7"/>
            <p:cNvSpPr>
              <a:spLocks/>
            </p:cNvSpPr>
            <p:nvPr userDrawn="1"/>
          </p:nvSpPr>
          <p:spPr bwMode="auto">
            <a:xfrm>
              <a:off x="0" y="6605588"/>
              <a:ext cx="9144000" cy="280987"/>
            </a:xfrm>
            <a:custGeom>
              <a:avLst/>
              <a:gdLst>
                <a:gd name="T0" fmla="*/ 0 w 3169"/>
                <a:gd name="T1" fmla="*/ 13 h 95"/>
                <a:gd name="T2" fmla="*/ 0 w 3169"/>
                <a:gd name="T3" fmla="*/ 95 h 95"/>
                <a:gd name="T4" fmla="*/ 3169 w 3169"/>
                <a:gd name="T5" fmla="*/ 95 h 95"/>
                <a:gd name="T6" fmla="*/ 3169 w 3169"/>
                <a:gd name="T7" fmla="*/ 19 h 95"/>
                <a:gd name="T8" fmla="*/ 2511 w 3169"/>
                <a:gd name="T9" fmla="*/ 38 h 95"/>
                <a:gd name="T10" fmla="*/ 1150 w 3169"/>
                <a:gd name="T11" fmla="*/ 43 h 95"/>
                <a:gd name="T12" fmla="*/ 567 w 3169"/>
                <a:gd name="T13" fmla="*/ 14 h 95"/>
                <a:gd name="T14" fmla="*/ 0 w 3169"/>
                <a:gd name="T15" fmla="*/ 13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69" h="95">
                  <a:moveTo>
                    <a:pt x="0" y="13"/>
                  </a:moveTo>
                  <a:cubicBezTo>
                    <a:pt x="0" y="95"/>
                    <a:pt x="0" y="95"/>
                    <a:pt x="0" y="95"/>
                  </a:cubicBezTo>
                  <a:cubicBezTo>
                    <a:pt x="3169" y="95"/>
                    <a:pt x="3169" y="95"/>
                    <a:pt x="3169" y="95"/>
                  </a:cubicBezTo>
                  <a:cubicBezTo>
                    <a:pt x="3169" y="19"/>
                    <a:pt x="3169" y="19"/>
                    <a:pt x="3169" y="19"/>
                  </a:cubicBezTo>
                  <a:cubicBezTo>
                    <a:pt x="3169" y="19"/>
                    <a:pt x="3078" y="6"/>
                    <a:pt x="2511" y="38"/>
                  </a:cubicBezTo>
                  <a:cubicBezTo>
                    <a:pt x="1830" y="76"/>
                    <a:pt x="1434" y="49"/>
                    <a:pt x="1150" y="43"/>
                  </a:cubicBezTo>
                  <a:cubicBezTo>
                    <a:pt x="821" y="36"/>
                    <a:pt x="694" y="21"/>
                    <a:pt x="567" y="14"/>
                  </a:cubicBezTo>
                  <a:cubicBezTo>
                    <a:pt x="443" y="8"/>
                    <a:pt x="246" y="0"/>
                    <a:pt x="0" y="13"/>
                  </a:cubicBezTo>
                  <a:close/>
                </a:path>
              </a:pathLst>
            </a:custGeom>
            <a:solidFill>
              <a:srgbClr val="034E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MX" sz="2400"/>
            </a:p>
          </p:txBody>
        </p:sp>
      </p:grpSp>
      <p:sp>
        <p:nvSpPr>
          <p:cNvPr id="15" name="14 Título"/>
          <p:cNvSpPr>
            <a:spLocks noGrp="1"/>
          </p:cNvSpPr>
          <p:nvPr>
            <p:ph type="title" hasCustomPrompt="1"/>
          </p:nvPr>
        </p:nvSpPr>
        <p:spPr>
          <a:xfrm>
            <a:off x="335360" y="216000"/>
            <a:ext cx="11521280" cy="336000"/>
          </a:xfrm>
        </p:spPr>
        <p:txBody>
          <a:bodyPr lIns="0" tIns="0" rIns="0" bIns="0">
            <a:noAutofit/>
          </a:bodyPr>
          <a:lstStyle>
            <a:lvl1pPr marL="0" algn="l" defTabSz="1219170" rtl="0" eaLnBrk="1" latinLnBrk="0" hangingPunct="1">
              <a:defRPr lang="es-MX" sz="2667" b="1" kern="1200" dirty="0">
                <a:solidFill>
                  <a:srgbClr val="034EA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s-ES" dirty="0"/>
              <a:t>Título</a:t>
            </a:r>
            <a:endParaRPr lang="es-MX" dirty="0"/>
          </a:p>
        </p:txBody>
      </p:sp>
      <p:sp>
        <p:nvSpPr>
          <p:cNvPr id="13" name="4 Marcador de texto"/>
          <p:cNvSpPr>
            <a:spLocks noGrp="1"/>
          </p:cNvSpPr>
          <p:nvPr>
            <p:ph type="body" sz="quarter" idx="10"/>
          </p:nvPr>
        </p:nvSpPr>
        <p:spPr>
          <a:xfrm>
            <a:off x="335360" y="756000"/>
            <a:ext cx="11521280" cy="54000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400" baseline="0"/>
            </a:lvl1pPr>
            <a:lvl2pPr marL="239994" indent="-239994">
              <a:buFont typeface="Wingdings" pitchFamily="2" charset="2"/>
              <a:buChar char="§"/>
              <a:defRPr sz="2400" baseline="0"/>
            </a:lvl2pPr>
            <a:lvl3pPr marL="479988" indent="-239994">
              <a:defRPr sz="2400" baseline="0"/>
            </a:lvl3pPr>
            <a:lvl4pPr marL="719982" indent="-239994">
              <a:buFont typeface="Cronos Pro" pitchFamily="34" charset="0"/>
              <a:buChar char="&gt;"/>
              <a:defRPr sz="2400" baseline="0"/>
            </a:lvl4pPr>
            <a:lvl5pPr marL="959976" indent="-239994">
              <a:defRPr sz="2400" baseline="0"/>
            </a:lvl5pPr>
          </a:lstStyle>
          <a:p>
            <a:pPr lvl="0"/>
            <a:r>
              <a:rPr lang="es-ES" dirty="0"/>
              <a:t>Haga clic para modificar el estilo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9013355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69494-C893-1E41-BC0F-C5161048089B}" type="datetimeFigureOut">
              <a:rPr lang="es-ES_tradnl" smtClean="0"/>
              <a:t>2/1/18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707B74-AFC3-7C43-9A3E-90DE19E7A6DB}" type="slidenum">
              <a:rPr lang="es-ES_tradnl" smtClean="0"/>
              <a:t>‹Nr.›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0636725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69494-C893-1E41-BC0F-C5161048089B}" type="datetimeFigureOut">
              <a:rPr lang="es-ES_tradnl" smtClean="0"/>
              <a:t>2/1/18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707B74-AFC3-7C43-9A3E-90DE19E7A6DB}" type="slidenum">
              <a:rPr lang="es-ES_tradnl" smtClean="0"/>
              <a:t>‹Nr.›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4914433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69494-C893-1E41-BC0F-C5161048089B}" type="datetimeFigureOut">
              <a:rPr lang="es-ES_tradnl" smtClean="0"/>
              <a:t>2/1/18</a:t>
            </a:fld>
            <a:endParaRPr lang="es-ES_tradn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707B74-AFC3-7C43-9A3E-90DE19E7A6DB}" type="slidenum">
              <a:rPr lang="es-ES_tradnl" smtClean="0"/>
              <a:t>‹Nr.›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2591548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69494-C893-1E41-BC0F-C5161048089B}" type="datetimeFigureOut">
              <a:rPr lang="es-ES_tradnl" smtClean="0"/>
              <a:t>2/1/18</a:t>
            </a:fld>
            <a:endParaRPr lang="es-ES_tradnl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707B74-AFC3-7C43-9A3E-90DE19E7A6DB}" type="slidenum">
              <a:rPr lang="es-ES_tradnl" smtClean="0"/>
              <a:t>‹Nr.›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3112694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69494-C893-1E41-BC0F-C5161048089B}" type="datetimeFigureOut">
              <a:rPr lang="es-ES_tradnl" smtClean="0"/>
              <a:t>2/1/18</a:t>
            </a:fld>
            <a:endParaRPr lang="es-ES_tradnl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707B74-AFC3-7C43-9A3E-90DE19E7A6DB}" type="slidenum">
              <a:rPr lang="es-ES_tradnl" smtClean="0"/>
              <a:t>‹Nr.›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0281244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69494-C893-1E41-BC0F-C5161048089B}" type="datetimeFigureOut">
              <a:rPr lang="es-ES_tradnl" smtClean="0"/>
              <a:t>2/1/18</a:t>
            </a:fld>
            <a:endParaRPr lang="es-ES_tradnl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707B74-AFC3-7C43-9A3E-90DE19E7A6DB}" type="slidenum">
              <a:rPr lang="es-ES_tradnl" smtClean="0"/>
              <a:t>‹Nr.›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0349805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69494-C893-1E41-BC0F-C5161048089B}" type="datetimeFigureOut">
              <a:rPr lang="es-ES_tradnl" smtClean="0"/>
              <a:t>2/1/18</a:t>
            </a:fld>
            <a:endParaRPr lang="es-ES_tradn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707B74-AFC3-7C43-9A3E-90DE19E7A6DB}" type="slidenum">
              <a:rPr lang="es-ES_tradnl" smtClean="0"/>
              <a:t>‹Nr.›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998908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Marcador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_tradnl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69494-C893-1E41-BC0F-C5161048089B}" type="datetimeFigureOut">
              <a:rPr lang="es-ES_tradnl" smtClean="0"/>
              <a:t>2/1/18</a:t>
            </a:fld>
            <a:endParaRPr lang="es-ES_tradn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707B74-AFC3-7C43-9A3E-90DE19E7A6DB}" type="slidenum">
              <a:rPr lang="es-ES_tradnl" smtClean="0"/>
              <a:t>‹Nr.›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217325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869494-C893-1E41-BC0F-C5161048089B}" type="datetimeFigureOut">
              <a:rPr lang="es-ES_tradnl" smtClean="0"/>
              <a:t>2/1/18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707B74-AFC3-7C43-9A3E-90DE19E7A6DB}" type="slidenum">
              <a:rPr lang="es-ES_tradnl" smtClean="0"/>
              <a:t>‹Nr.›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7359881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_trad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8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9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1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2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3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Título"/>
          <p:cNvSpPr>
            <a:spLocks noGrp="1"/>
          </p:cNvSpPr>
          <p:nvPr>
            <p:ph type="title"/>
          </p:nvPr>
        </p:nvSpPr>
        <p:spPr>
          <a:xfrm>
            <a:off x="1371601" y="773301"/>
            <a:ext cx="8921578" cy="576064"/>
          </a:xfrm>
        </p:spPr>
        <p:txBody>
          <a:bodyPr/>
          <a:lstStyle/>
          <a:p>
            <a:pPr algn="ctr"/>
            <a:r>
              <a:rPr lang="es-MX" sz="42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Estadística y modelación de sistemas </a:t>
            </a:r>
            <a:r>
              <a:rPr lang="es-MX" sz="4267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socioecológicos</a:t>
            </a:r>
            <a:r>
              <a:rPr lang="es-MX" sz="42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en R</a:t>
            </a:r>
          </a:p>
        </p:txBody>
      </p:sp>
      <p:pic>
        <p:nvPicPr>
          <p:cNvPr id="14" name="Imagen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1824" y="2537056"/>
            <a:ext cx="2267908" cy="2284165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2390" y="2459832"/>
            <a:ext cx="5942083" cy="2438612"/>
          </a:xfrm>
          <a:prstGeom prst="rect">
            <a:avLst/>
          </a:prstGeom>
        </p:spPr>
      </p:pic>
      <p:sp>
        <p:nvSpPr>
          <p:cNvPr id="6" name="2 Título">
            <a:extLst>
              <a:ext uri="{FF2B5EF4-FFF2-40B4-BE49-F238E27FC236}">
                <a16:creationId xmlns:a16="http://schemas.microsoft.com/office/drawing/2014/main" xmlns="" id="{ADD6E415-76ED-4E07-8D3C-7541B4E0CEA2}"/>
              </a:ext>
            </a:extLst>
          </p:cNvPr>
          <p:cNvSpPr txBox="1">
            <a:spLocks/>
          </p:cNvSpPr>
          <p:nvPr/>
        </p:nvSpPr>
        <p:spPr>
          <a:xfrm>
            <a:off x="1536358" y="5720879"/>
            <a:ext cx="8921578" cy="57606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algn="l" defTabSz="12191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MX" sz="2667" b="1" kern="1200" dirty="0">
                <a:solidFill>
                  <a:srgbClr val="034EA1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ctr"/>
            <a:r>
              <a:rPr lang="es-MX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Dra. Yosune </a:t>
            </a:r>
            <a:r>
              <a:rPr lang="es-MX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Miquelajauregui</a:t>
            </a:r>
            <a:r>
              <a:rPr lang="es-MX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Graf</a:t>
            </a:r>
          </a:p>
        </p:txBody>
      </p:sp>
    </p:spTree>
    <p:extLst>
      <p:ext uri="{BB962C8B-B14F-4D97-AF65-F5344CB8AC3E}">
        <p14:creationId xmlns:p14="http://schemas.microsoft.com/office/powerpoint/2010/main" val="11895853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4">
            <a:extLst>
              <a:ext uri="{FF2B5EF4-FFF2-40B4-BE49-F238E27FC236}">
                <a16:creationId xmlns:a16="http://schemas.microsoft.com/office/drawing/2014/main" xmlns="" id="{2AB79E2F-5447-48D0-BE9F-AD06F0C85AB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5360" y="107001"/>
            <a:ext cx="1152128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Máxima</a:t>
            </a:r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verosimilitud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6290" y="912668"/>
            <a:ext cx="8825346" cy="5515841"/>
          </a:xfrm>
          <a:prstGeom prst="rect">
            <a:avLst/>
          </a:prstGeom>
        </p:spPr>
      </p:pic>
      <p:sp>
        <p:nvSpPr>
          <p:cNvPr id="8" name="CuadroTexto 7"/>
          <p:cNvSpPr txBox="1"/>
          <p:nvPr/>
        </p:nvSpPr>
        <p:spPr>
          <a:xfrm>
            <a:off x="6650182" y="3819298"/>
            <a:ext cx="19257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400" dirty="0" smtClean="0">
                <a:latin typeface="Times New Roman" charset="0"/>
                <a:ea typeface="Times New Roman" charset="0"/>
                <a:cs typeface="Times New Roman" charset="0"/>
              </a:rPr>
              <a:t>No cuadrática</a:t>
            </a:r>
            <a:endParaRPr lang="es-ES_tradnl" sz="24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05782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4">
            <a:extLst>
              <a:ext uri="{FF2B5EF4-FFF2-40B4-BE49-F238E27FC236}">
                <a16:creationId xmlns:a16="http://schemas.microsoft.com/office/drawing/2014/main" xmlns="" id="{2AB79E2F-5447-48D0-BE9F-AD06F0C85AB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5360" y="107001"/>
            <a:ext cx="1152128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Máxima</a:t>
            </a:r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verosimilitud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6880" y="955964"/>
            <a:ext cx="8778240" cy="5486400"/>
          </a:xfrm>
          <a:prstGeom prst="rect">
            <a:avLst/>
          </a:prstGeom>
        </p:spPr>
      </p:pic>
      <p:sp>
        <p:nvSpPr>
          <p:cNvPr id="2" name="CuadroTexto 1"/>
          <p:cNvSpPr txBox="1"/>
          <p:nvPr/>
        </p:nvSpPr>
        <p:spPr>
          <a:xfrm>
            <a:off x="3449782" y="3514498"/>
            <a:ext cx="19257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400" dirty="0" smtClean="0">
                <a:latin typeface="Times New Roman" charset="0"/>
                <a:ea typeface="Times New Roman" charset="0"/>
                <a:cs typeface="Times New Roman" charset="0"/>
              </a:rPr>
              <a:t>Cuadrática</a:t>
            </a:r>
            <a:endParaRPr lang="es-ES_tradnl" sz="24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33472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4">
            <a:extLst>
              <a:ext uri="{FF2B5EF4-FFF2-40B4-BE49-F238E27FC236}">
                <a16:creationId xmlns:a16="http://schemas.microsoft.com/office/drawing/2014/main" xmlns="" id="{2AB79E2F-5447-48D0-BE9F-AD06F0C85AB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5360" y="107001"/>
            <a:ext cx="1152128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AIC: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selección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modelos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ángulo 3"/>
          <p:cNvSpPr/>
          <p:nvPr/>
        </p:nvSpPr>
        <p:spPr>
          <a:xfrm>
            <a:off x="849086" y="1240695"/>
            <a:ext cx="10297886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Arial" charset="0"/>
              <a:buChar char="•"/>
            </a:pPr>
            <a:r>
              <a:rPr lang="es-MX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AIC es una herramienta interesante cuando se tiene una serie de modelos pertinentes que hemos especificado </a:t>
            </a:r>
            <a:r>
              <a:rPr lang="es-MX" sz="2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 priori.</a:t>
            </a:r>
            <a:endParaRPr lang="es-MX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charset="0"/>
              <a:buChar char="•"/>
            </a:pPr>
            <a:endParaRPr lang="es-MX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charset="0"/>
              <a:buChar char="•"/>
            </a:pPr>
            <a:r>
              <a:rPr lang="es-MX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El modelo con el valor de AIC más bajo es el “mejor” para los datos que alimentan a los modelos.</a:t>
            </a:r>
          </a:p>
          <a:p>
            <a:pPr marL="342900" indent="-342900" algn="just">
              <a:buFont typeface="Arial" charset="0"/>
              <a:buChar char="•"/>
            </a:pPr>
            <a:endParaRPr lang="es-MX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charset="0"/>
              <a:buChar char="•"/>
            </a:pPr>
            <a:r>
              <a:rPr lang="es-MX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AIC no es una prueba de hipótesis, no hay noción del valor de significancia. Se habla más bien del concepto de un modelo “pobre” y “mejor”.</a:t>
            </a:r>
          </a:p>
          <a:p>
            <a:pPr marL="342900" indent="-342900" algn="just">
              <a:buFont typeface="Arial" charset="0"/>
              <a:buChar char="•"/>
            </a:pPr>
            <a:endParaRPr lang="es-MX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charset="0"/>
              <a:buChar char="•"/>
            </a:pPr>
            <a:r>
              <a:rPr lang="es-MX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Especificación de modelos: Justificación biológica de modelos que incluyan o no términos.</a:t>
            </a:r>
            <a:endParaRPr lang="es-MX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93678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4">
            <a:extLst>
              <a:ext uri="{FF2B5EF4-FFF2-40B4-BE49-F238E27FC236}">
                <a16:creationId xmlns:a16="http://schemas.microsoft.com/office/drawing/2014/main" xmlns="" id="{2AB79E2F-5447-48D0-BE9F-AD06F0C85AB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5360" y="107001"/>
            <a:ext cx="1152128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AIC: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selección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modelos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ángulo 3"/>
          <p:cNvSpPr/>
          <p:nvPr/>
        </p:nvSpPr>
        <p:spPr>
          <a:xfrm>
            <a:off x="947057" y="1337676"/>
            <a:ext cx="10297886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Arial" charset="0"/>
              <a:buChar char="•"/>
            </a:pPr>
            <a:r>
              <a:rPr lang="es-MX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Selección de modelos = selección de variables</a:t>
            </a:r>
          </a:p>
          <a:p>
            <a:pPr marL="342900" indent="-342900" algn="just">
              <a:buFont typeface="Arial" charset="0"/>
              <a:buChar char="•"/>
            </a:pPr>
            <a:endParaRPr lang="es-MX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s-MX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¿Qué variables debo utilizar?</a:t>
            </a:r>
          </a:p>
          <a:p>
            <a:pPr algn="ctr"/>
            <a:r>
              <a:rPr lang="es-MX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¿Qué modelo debo utilizar?</a:t>
            </a:r>
          </a:p>
          <a:p>
            <a:pPr algn="just"/>
            <a:endParaRPr lang="es-MX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charset="0"/>
              <a:buChar char="•"/>
            </a:pPr>
            <a:r>
              <a:rPr lang="es-MX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Es MUY importante utilizar la misma base de datos, esto quiere decir que la variable dependniente no cambia.</a:t>
            </a:r>
          </a:p>
          <a:p>
            <a:pPr marL="342900" indent="-342900" algn="just">
              <a:buFont typeface="Arial" charset="0"/>
              <a:buChar char="•"/>
            </a:pPr>
            <a:endParaRPr lang="es-MX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charset="0"/>
              <a:buChar char="•"/>
            </a:pPr>
            <a:r>
              <a:rPr lang="es-MX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Podemos hacer variar la función de liga (link). El interior del modelo podemos utilizar transformaciones. </a:t>
            </a:r>
          </a:p>
          <a:p>
            <a:pPr marL="342900" indent="-342900" algn="just">
              <a:buFont typeface="Arial" charset="0"/>
              <a:buChar char="•"/>
            </a:pPr>
            <a:endParaRPr lang="es-MX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charset="0"/>
              <a:buChar char="•"/>
            </a:pPr>
            <a:r>
              <a:rPr lang="es-MX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Verificamos el ajuste del modelo más complejo (modelo general). </a:t>
            </a:r>
            <a:endParaRPr lang="es-MX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77332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4">
            <a:extLst>
              <a:ext uri="{FF2B5EF4-FFF2-40B4-BE49-F238E27FC236}">
                <a16:creationId xmlns:a16="http://schemas.microsoft.com/office/drawing/2014/main" xmlns="" id="{2AB79E2F-5447-48D0-BE9F-AD06F0C85AB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5360" y="107001"/>
            <a:ext cx="1152128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Utilización</a:t>
            </a:r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de AIC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ángulo 3"/>
          <p:cNvSpPr/>
          <p:nvPr/>
        </p:nvSpPr>
        <p:spPr>
          <a:xfrm>
            <a:off x="947057" y="1337676"/>
            <a:ext cx="1029788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Arial" charset="0"/>
              <a:buChar char="•"/>
            </a:pPr>
            <a:r>
              <a:rPr lang="es-MX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Para muestras pequeñas (</a:t>
            </a:r>
            <a:r>
              <a:rPr lang="es-MX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n/k&lt;~</a:t>
            </a:r>
            <a:r>
              <a:rPr lang="es-MX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40) se utiliza una versión modificada de AIC en el que se agrega un factor de corrección:</a:t>
            </a:r>
          </a:p>
        </p:txBody>
      </p:sp>
      <p:sp>
        <p:nvSpPr>
          <p:cNvPr id="2" name="Rectángulo 1"/>
          <p:cNvSpPr/>
          <p:nvPr/>
        </p:nvSpPr>
        <p:spPr>
          <a:xfrm>
            <a:off x="2619501" y="3091934"/>
            <a:ext cx="556755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MX" sz="24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AIC = -2 log (L) </a:t>
            </a:r>
            <a:r>
              <a:rPr lang="es-MX" sz="2400" b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+ 2K + 2K(K+1)/(n-K-1)</a:t>
            </a:r>
            <a:endParaRPr lang="es-MX" sz="2400" b="1" dirty="0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ángulo 4"/>
          <p:cNvSpPr/>
          <p:nvPr/>
        </p:nvSpPr>
        <p:spPr>
          <a:xfrm>
            <a:off x="5062020" y="3098769"/>
            <a:ext cx="3125032" cy="47718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" name="CuadroTexto 2"/>
          <p:cNvSpPr txBox="1"/>
          <p:nvPr/>
        </p:nvSpPr>
        <p:spPr>
          <a:xfrm>
            <a:off x="5375564" y="3671455"/>
            <a:ext cx="28114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400" dirty="0" smtClean="0">
                <a:latin typeface="Times New Roman" charset="0"/>
                <a:ea typeface="Times New Roman" charset="0"/>
                <a:cs typeface="Times New Roman" charset="0"/>
              </a:rPr>
              <a:t>Factor de corrección</a:t>
            </a:r>
            <a:endParaRPr lang="es-ES_tradnl" sz="24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18019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4">
            <a:extLst>
              <a:ext uri="{FF2B5EF4-FFF2-40B4-BE49-F238E27FC236}">
                <a16:creationId xmlns:a16="http://schemas.microsoft.com/office/drawing/2014/main" xmlns="" id="{2AB79E2F-5447-48D0-BE9F-AD06F0C85AB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5360" y="107001"/>
            <a:ext cx="1152128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Clasificación</a:t>
            </a:r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sz="4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modelos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ángulo 3"/>
              <p:cNvSpPr/>
              <p:nvPr/>
            </p:nvSpPr>
            <p:spPr>
              <a:xfrm>
                <a:off x="947057" y="1337676"/>
                <a:ext cx="10297886" cy="193899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 algn="just">
                  <a:buFont typeface="Arial" charset="0"/>
                  <a:buChar char="•"/>
                </a:pPr>
                <a:r>
                  <a:rPr lang="es-MX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Podemos ordenar los modelos (entre todos los que consideremos) en realción al mejor modelo.</a:t>
                </a:r>
              </a:p>
              <a:p>
                <a:pPr marL="342900" indent="-342900" algn="just">
                  <a:buFont typeface="Arial" charset="0"/>
                  <a:buChar char="•"/>
                </a:pPr>
                <a:endParaRPr lang="es-MX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 algn="just">
                  <a:buFont typeface="Arial" charset="0"/>
                  <a:buChar char="•"/>
                </a:pPr>
                <a:endParaRPr lang="es-MX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r>
                  <a:rPr lang="es-MX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ES" sz="2400" b="0" i="0" smtClean="0">
                        <a:latin typeface="Cambria Math" charset="0"/>
                        <a:ea typeface="Times New Roman" charset="0"/>
                        <a:cs typeface="Times New Roman" charset="0"/>
                      </a:rPr>
                      <m:t>Delta</m:t>
                    </m:r>
                    <m:r>
                      <a:rPr lang="es-ES" sz="2400" b="0" i="0" smtClean="0">
                        <a:latin typeface="Cambria Math" charset="0"/>
                        <a:ea typeface="Times New Roman" charset="0"/>
                        <a:cs typeface="Times New Roman" charset="0"/>
                      </a:rPr>
                      <m:t> </m:t>
                    </m:r>
                    <m:r>
                      <m:rPr>
                        <m:sty m:val="p"/>
                      </m:rPr>
                      <a:rPr lang="es-ES" sz="2400" b="0" i="0" smtClean="0">
                        <a:latin typeface="Cambria Math" charset="0"/>
                        <a:ea typeface="Times New Roman" charset="0"/>
                        <a:cs typeface="Times New Roman" charset="0"/>
                      </a:rPr>
                      <m:t>AICi</m:t>
                    </m:r>
                    <m:r>
                      <a:rPr lang="es-ES" sz="2400" b="0" i="0" smtClean="0">
                        <a:latin typeface="Cambria Math" charset="0"/>
                        <a:ea typeface="Times New Roman" charset="0"/>
                        <a:cs typeface="Times New Roman" charset="0"/>
                      </a:rPr>
                      <m:t>=</m:t>
                    </m:r>
                    <m:r>
                      <a:rPr lang="es-MX" sz="2400" i="1" smtClean="0">
                        <a:latin typeface="Cambria Math" charset="0"/>
                        <a:ea typeface="Times New Roman" charset="0"/>
                        <a:cs typeface="Times New Roman" charset="0"/>
                      </a:rPr>
                      <m:t>∆</m:t>
                    </m:r>
                    <m:r>
                      <a:rPr lang="es-ES" sz="2400" b="0" i="1" smtClean="0">
                        <a:latin typeface="Cambria Math" charset="0"/>
                        <a:ea typeface="Times New Roman" charset="0"/>
                        <a:cs typeface="Times New Roman" charset="0"/>
                      </a:rPr>
                      <m:t>𝑖</m:t>
                    </m:r>
                    <m:r>
                      <a:rPr lang="es-ES" sz="2400" b="0" i="1" smtClean="0">
                        <a:latin typeface="Cambria Math" charset="0"/>
                        <a:ea typeface="Times New Roman" charset="0"/>
                        <a:cs typeface="Times New Roman" charset="0"/>
                      </a:rPr>
                      <m:t>=</m:t>
                    </m:r>
                    <m:r>
                      <a:rPr lang="es-ES" sz="2400" b="0" i="1" smtClean="0">
                        <a:latin typeface="Cambria Math" charset="0"/>
                        <a:ea typeface="Times New Roman" charset="0"/>
                        <a:cs typeface="Times New Roman" charset="0"/>
                      </a:rPr>
                      <m:t>𝐴𝐼𝐶𝑖</m:t>
                    </m:r>
                    <m:r>
                      <a:rPr lang="es-ES" sz="2400" b="0" i="1" smtClean="0">
                        <a:latin typeface="Cambria Math" charset="0"/>
                        <a:ea typeface="Times New Roman" charset="0"/>
                        <a:cs typeface="Times New Roman" charset="0"/>
                      </a:rPr>
                      <m:t>−</m:t>
                    </m:r>
                    <m:r>
                      <a:rPr lang="es-ES" sz="2400" b="0" i="1" smtClean="0">
                        <a:latin typeface="Cambria Math" charset="0"/>
                        <a:ea typeface="Times New Roman" charset="0"/>
                        <a:cs typeface="Times New Roman" charset="0"/>
                      </a:rPr>
                      <m:t>𝑚𝑖𝑛𝐴𝐼𝐶</m:t>
                    </m:r>
                  </m:oMath>
                </a14:m>
                <a:endParaRPr lang="es-MX" sz="2400" dirty="0" smtClean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4" name="Rectángulo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057" y="1337676"/>
                <a:ext cx="10297886" cy="1938992"/>
              </a:xfrm>
              <a:prstGeom prst="rect">
                <a:avLst/>
              </a:prstGeom>
              <a:blipFill rotWithShape="0">
                <a:blip r:embed="rId3"/>
                <a:stretch>
                  <a:fillRect l="-769" t="-2508" r="-888" b="-30408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ángulo 8"/>
          <p:cNvSpPr/>
          <p:nvPr/>
        </p:nvSpPr>
        <p:spPr>
          <a:xfrm>
            <a:off x="6281220" y="2754995"/>
            <a:ext cx="729179" cy="52167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cxnSp>
        <p:nvCxnSpPr>
          <p:cNvPr id="10" name="Conector recto de flecha 9"/>
          <p:cNvCxnSpPr/>
          <p:nvPr/>
        </p:nvCxnSpPr>
        <p:spPr>
          <a:xfrm flipH="1">
            <a:off x="5130079" y="3399431"/>
            <a:ext cx="1151141" cy="454688"/>
          </a:xfrm>
          <a:prstGeom prst="straightConnector1">
            <a:avLst/>
          </a:prstGeom>
          <a:ln w="920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uadroTexto 5"/>
          <p:cNvSpPr txBox="1"/>
          <p:nvPr/>
        </p:nvSpPr>
        <p:spPr>
          <a:xfrm>
            <a:off x="4073236" y="3976882"/>
            <a:ext cx="15101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400" dirty="0" smtClean="0">
                <a:latin typeface="Times New Roman" charset="0"/>
                <a:ea typeface="Times New Roman" charset="0"/>
                <a:cs typeface="Times New Roman" charset="0"/>
              </a:rPr>
              <a:t>Modelo i</a:t>
            </a:r>
            <a:endParaRPr lang="es-ES_tradnl" sz="24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1" name="Rectángulo 10"/>
          <p:cNvSpPr/>
          <p:nvPr/>
        </p:nvSpPr>
        <p:spPr>
          <a:xfrm>
            <a:off x="7237183" y="2760062"/>
            <a:ext cx="1103253" cy="6055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cxnSp>
        <p:nvCxnSpPr>
          <p:cNvPr id="12" name="Conector recto de flecha 11"/>
          <p:cNvCxnSpPr/>
          <p:nvPr/>
        </p:nvCxnSpPr>
        <p:spPr>
          <a:xfrm>
            <a:off x="7788808" y="3399431"/>
            <a:ext cx="1" cy="729639"/>
          </a:xfrm>
          <a:prstGeom prst="straightConnector1">
            <a:avLst/>
          </a:prstGeom>
          <a:ln w="920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uadroTexto 14"/>
          <p:cNvSpPr txBox="1"/>
          <p:nvPr/>
        </p:nvSpPr>
        <p:spPr>
          <a:xfrm>
            <a:off x="6281220" y="4129070"/>
            <a:ext cx="29276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2400" dirty="0" smtClean="0">
                <a:latin typeface="Times New Roman" charset="0"/>
                <a:ea typeface="Times New Roman" charset="0"/>
                <a:cs typeface="Times New Roman" charset="0"/>
              </a:rPr>
              <a:t>Mejor modelo </a:t>
            </a:r>
          </a:p>
          <a:p>
            <a:pPr algn="ctr"/>
            <a:r>
              <a:rPr lang="es-ES_tradnl" sz="2400" dirty="0" smtClean="0">
                <a:latin typeface="Times New Roman" charset="0"/>
                <a:ea typeface="Times New Roman" charset="0"/>
                <a:cs typeface="Times New Roman" charset="0"/>
              </a:rPr>
              <a:t>(con el AIC más bajo)</a:t>
            </a:r>
            <a:endParaRPr lang="es-ES_tradnl" sz="24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67230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4">
            <a:extLst>
              <a:ext uri="{FF2B5EF4-FFF2-40B4-BE49-F238E27FC236}">
                <a16:creationId xmlns:a16="http://schemas.microsoft.com/office/drawing/2014/main" xmlns="" id="{2AB79E2F-5447-48D0-BE9F-AD06F0C85AB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5360" y="107001"/>
            <a:ext cx="1152128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Clasificación</a:t>
            </a:r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sz="4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modelos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ángulo 3"/>
          <p:cNvSpPr/>
          <p:nvPr/>
        </p:nvSpPr>
        <p:spPr>
          <a:xfrm>
            <a:off x="947057" y="1393094"/>
            <a:ext cx="1029788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Arial" charset="0"/>
              <a:buChar char="•"/>
            </a:pPr>
            <a:r>
              <a:rPr lang="es-MX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Los valores de Delta AIC son fáciles a interpretar y proporcionan una metodología para comparar los modelos. </a:t>
            </a:r>
            <a:endParaRPr lang="es-MX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charset="0"/>
              <a:buChar char="•"/>
            </a:pPr>
            <a:endParaRPr lang="es-MX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charset="0"/>
              <a:buChar char="•"/>
            </a:pPr>
            <a:endParaRPr lang="es-MX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s-MX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s-MX" sz="2400" dirty="0" smtClean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graphicFrame>
        <p:nvGraphicFramePr>
          <p:cNvPr id="2" name="Tabl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9180047"/>
              </p:ext>
            </p:extLst>
          </p:nvPr>
        </p:nvGraphicFramePr>
        <p:xfrm>
          <a:off x="1810327" y="3322501"/>
          <a:ext cx="8128000" cy="18288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064000"/>
                <a:gridCol w="40640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_tradnl" sz="2400" dirty="0" smtClean="0"/>
                        <a:t>Delta AIC</a:t>
                      </a:r>
                      <a:endParaRPr lang="es-ES_tradnl" sz="24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2400" dirty="0" smtClean="0"/>
                        <a:t>Interpretación</a:t>
                      </a:r>
                      <a:endParaRPr lang="es-ES_tradnl" sz="24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_tradnl" sz="2400" dirty="0" smtClean="0"/>
                        <a:t>&lt;2</a:t>
                      </a:r>
                      <a:endParaRPr lang="es-ES_tradnl" sz="24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2400" dirty="0" smtClean="0"/>
                        <a:t>Modelo probable</a:t>
                      </a:r>
                      <a:endParaRPr lang="es-ES_tradnl" sz="24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_tradnl" sz="2400" dirty="0" smtClean="0"/>
                        <a:t>Entre 4 y 7</a:t>
                      </a:r>
                      <a:endParaRPr lang="es-ES_tradnl" sz="24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2400" dirty="0" smtClean="0"/>
                        <a:t>Modelo poco probable</a:t>
                      </a:r>
                      <a:endParaRPr lang="es-ES_tradnl" sz="24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_tradnl" sz="2400" dirty="0" smtClean="0"/>
                        <a:t>&gt;10</a:t>
                      </a:r>
                      <a:endParaRPr lang="es-ES_tradnl" sz="24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2400" dirty="0" smtClean="0"/>
                        <a:t>Modelo improbable</a:t>
                      </a:r>
                      <a:endParaRPr lang="es-ES_tradnl" sz="24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046862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4">
            <a:extLst>
              <a:ext uri="{FF2B5EF4-FFF2-40B4-BE49-F238E27FC236}">
                <a16:creationId xmlns:a16="http://schemas.microsoft.com/office/drawing/2014/main" xmlns="" id="{2AB79E2F-5447-48D0-BE9F-AD06F0C85AB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5360" y="107001"/>
            <a:ext cx="1152128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Pesos de </a:t>
            </a:r>
            <a:r>
              <a:rPr lang="en-US" sz="4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Akaike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ángulo 3"/>
              <p:cNvSpPr/>
              <p:nvPr/>
            </p:nvSpPr>
            <p:spPr>
              <a:xfrm>
                <a:off x="947057" y="1393094"/>
                <a:ext cx="10297886" cy="378129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 algn="just">
                  <a:buFont typeface="Arial" charset="0"/>
                  <a:buChar char="•"/>
                </a:pPr>
                <a:r>
                  <a:rPr lang="es-MX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Podemos calcular los pesos de Akaike para cada modelo.</a:t>
                </a:r>
              </a:p>
              <a:p>
                <a:pPr marL="342900" indent="-342900" algn="just">
                  <a:buFont typeface="Arial" charset="0"/>
                  <a:buChar char="•"/>
                </a:pPr>
                <a:endParaRPr lang="es-MX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 algn="just">
                  <a:buFont typeface="Arial" charset="0"/>
                  <a:buChar char="•"/>
                </a:pPr>
                <a:r>
                  <a:rPr lang="es-MX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Se calcula como el cociente de los delta de cada modelo entre el total de deltas.</a:t>
                </a:r>
              </a:p>
              <a:p>
                <a:pPr marL="342900" indent="-342900" algn="just">
                  <a:buFont typeface="Arial" charset="0"/>
                  <a:buChar char="•"/>
                </a:pPr>
                <a:endParaRPr lang="es-MX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 algn="ctr">
                  <a:buFont typeface="Arial" charset="0"/>
                  <a:buChar char="•"/>
                </a:pPr>
                <a:r>
                  <a:rPr lang="es-MX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Los pesos de akaike se expresan en escala entre 0 y 1. La suma de los pesos es </a:t>
                </a:r>
                <a:endParaRPr lang="es-MX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 algn="ctr">
                  <a:buFont typeface="Arial" charset="0"/>
                  <a:buChar char="•"/>
                </a:pPr>
                <a:endParaRPr lang="es-MX" sz="2400" dirty="0" smtClean="0">
                  <a:latin typeface="Times New Roman" panose="02020603050405020304" pitchFamily="18" charset="0"/>
                  <a:ea typeface="Times New Roman" charset="0"/>
                  <a:cs typeface="Times New Roman" panose="02020603050405020304" pitchFamily="18" charset="0"/>
                </a:endParaRPr>
              </a:p>
              <a:p>
                <a:pPr marL="342900" indent="-342900" algn="ctr">
                  <a:buFont typeface="Arial" charset="0"/>
                  <a:buChar char="•"/>
                </a:pPr>
                <a:endParaRPr lang="es-MX" sz="2400" dirty="0">
                  <a:latin typeface="Times New Roman" panose="02020603050405020304" pitchFamily="18" charset="0"/>
                  <a:ea typeface="Times New Roman" charset="0"/>
                  <a:cs typeface="Times New Roman" panose="02020603050405020304" pitchFamily="18" charset="0"/>
                </a:endParaRPr>
              </a:p>
              <a:p>
                <a:pPr algn="ctr"/>
                <a:r>
                  <a:rPr lang="es-MX" sz="24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s-MX" sz="24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Pesos de Akaike = wi=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g-BG" sz="2800" i="1" smtClean="0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bg-BG" sz="2800" i="1" smtClean="0"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</m:ctrlPr>
                          </m:sSupPr>
                          <m:e>
                            <m:r>
                              <a:rPr lang="es-ES" sz="2800" b="0" i="1" smtClean="0"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𝑒</m:t>
                            </m:r>
                          </m:e>
                          <m:sup>
                            <m:f>
                              <m:fPr>
                                <m:ctrlPr>
                                  <a:rPr lang="bg-BG" sz="2800" i="1" smtClean="0">
                                    <a:latin typeface="Cambria Math" charset="0"/>
                                    <a:ea typeface="Times New Roman" charset="0"/>
                                    <a:cs typeface="Times New Roman" charset="0"/>
                                  </a:rPr>
                                </m:ctrlPr>
                              </m:fPr>
                              <m:num>
                                <m:r>
                                  <a:rPr lang="es-ES" sz="2800" b="0" i="1" smtClean="0">
                                    <a:latin typeface="Cambria Math" charset="0"/>
                                    <a:ea typeface="Times New Roman" charset="0"/>
                                    <a:cs typeface="Times New Roman" charset="0"/>
                                  </a:rPr>
                                  <m:t>−∆</m:t>
                                </m:r>
                                <m:r>
                                  <a:rPr lang="es-ES" sz="2800" b="0" i="1" smtClean="0">
                                    <a:latin typeface="Cambria Math" charset="0"/>
                                    <a:ea typeface="Times New Roman" charset="0"/>
                                    <a:cs typeface="Times New Roman" charset="0"/>
                                  </a:rPr>
                                  <m:t>𝑖</m:t>
                                </m:r>
                              </m:num>
                              <m:den>
                                <m:r>
                                  <a:rPr lang="es-ES" sz="2800" b="0" i="1" smtClean="0">
                                    <a:latin typeface="Cambria Math" charset="0"/>
                                    <a:ea typeface="Times New Roman" charset="0"/>
                                    <a:cs typeface="Times New Roman" charset="0"/>
                                  </a:rPr>
                                  <m:t>2</m:t>
                                </m:r>
                              </m:den>
                            </m:f>
                          </m:sup>
                        </m:sSup>
                      </m:num>
                      <m:den>
                        <m:nary>
                          <m:naryPr>
                            <m:chr m:val="∑"/>
                            <m:ctrlPr>
                              <a:rPr lang="is-IS" sz="2800" i="1" smtClean="0"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s-ES" sz="2800" b="0" i="1" smtClean="0"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𝑟</m:t>
                            </m:r>
                            <m:r>
                              <a:rPr lang="es-ES" sz="2800" b="0" i="1" smtClean="0"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s-ES" sz="2800" b="0" i="1" smtClean="0"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𝑅</m:t>
                            </m:r>
                          </m:sup>
                          <m:e>
                            <m:sSup>
                              <m:sSupPr>
                                <m:ctrlPr>
                                  <a:rPr lang="is-IS" sz="2800" i="1" smtClean="0">
                                    <a:latin typeface="Cambria Math" charset="0"/>
                                    <a:ea typeface="Times New Roman" charset="0"/>
                                    <a:cs typeface="Times New Roman" charset="0"/>
                                  </a:rPr>
                                </m:ctrlPr>
                              </m:sSupPr>
                              <m:e>
                                <m:r>
                                  <a:rPr lang="es-ES" sz="2800" b="0" i="1" smtClean="0">
                                    <a:latin typeface="Cambria Math" charset="0"/>
                                    <a:ea typeface="Times New Roman" charset="0"/>
                                    <a:cs typeface="Times New Roman" charset="0"/>
                                  </a:rPr>
                                  <m:t>𝑒</m:t>
                                </m:r>
                              </m:e>
                              <m:sup>
                                <m:f>
                                  <m:fPr>
                                    <m:ctrlPr>
                                      <a:rPr lang="bg-BG" sz="2800" i="1" smtClean="0">
                                        <a:latin typeface="Cambria Math" charset="0"/>
                                        <a:ea typeface="Times New Roman" charset="0"/>
                                        <a:cs typeface="Times New Roman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s-ES" sz="2800" b="0" i="1" smtClean="0">
                                        <a:latin typeface="Cambria Math" charset="0"/>
                                        <a:ea typeface="Times New Roman" charset="0"/>
                                        <a:cs typeface="Times New Roman" charset="0"/>
                                      </a:rPr>
                                      <m:t>−∆</m:t>
                                    </m:r>
                                    <m:r>
                                      <a:rPr lang="es-ES" sz="2800" b="0" i="1" smtClean="0">
                                        <a:latin typeface="Cambria Math" charset="0"/>
                                        <a:ea typeface="Times New Roman" charset="0"/>
                                        <a:cs typeface="Times New Roman" charset="0"/>
                                      </a:rPr>
                                      <m:t>𝑟</m:t>
                                    </m:r>
                                  </m:num>
                                  <m:den>
                                    <m:r>
                                      <a:rPr lang="es-ES" sz="2800" b="0" i="1" smtClean="0">
                                        <a:latin typeface="Cambria Math" charset="0"/>
                                        <a:ea typeface="Times New Roman" charset="0"/>
                                        <a:cs typeface="Times New Roman" charset="0"/>
                                      </a:rPr>
                                      <m:t>2</m:t>
                                    </m:r>
                                  </m:den>
                                </m:f>
                              </m:sup>
                            </m:sSup>
                          </m:e>
                        </m:nary>
                      </m:den>
                    </m:f>
                  </m:oMath>
                </a14:m>
                <a:endParaRPr lang="es-MX" sz="2800" dirty="0" smtClean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>
          <p:sp>
            <p:nvSpPr>
              <p:cNvPr id="4" name="Rectángulo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057" y="1393094"/>
                <a:ext cx="10297886" cy="3781292"/>
              </a:xfrm>
              <a:prstGeom prst="rect">
                <a:avLst/>
              </a:prstGeom>
              <a:blipFill rotWithShape="0">
                <a:blip r:embed="rId3"/>
                <a:stretch>
                  <a:fillRect l="-769" t="-1290" r="-592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301691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4">
            <a:extLst>
              <a:ext uri="{FF2B5EF4-FFF2-40B4-BE49-F238E27FC236}">
                <a16:creationId xmlns:a16="http://schemas.microsoft.com/office/drawing/2014/main" xmlns="" id="{2AB79E2F-5447-48D0-BE9F-AD06F0C85AB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5360" y="107001"/>
            <a:ext cx="1152128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Pesos de </a:t>
            </a:r>
            <a:r>
              <a:rPr lang="en-US" sz="4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Akaike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ángulo 3"/>
          <p:cNvSpPr/>
          <p:nvPr/>
        </p:nvSpPr>
        <p:spPr>
          <a:xfrm>
            <a:off x="933202" y="1280758"/>
            <a:ext cx="10579925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Arial" charset="0"/>
              <a:buChar char="•"/>
            </a:pPr>
            <a:r>
              <a:rPr lang="es-MX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Interpretación del peso de Akike: la probabilidad que un modelo sea mejor teniendo en cuenta a los otros modelos candidatos.</a:t>
            </a:r>
          </a:p>
          <a:p>
            <a:pPr marL="342900" indent="-342900" algn="just">
              <a:buFont typeface="Arial" charset="0"/>
              <a:buChar char="•"/>
            </a:pPr>
            <a:endParaRPr lang="es-MX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charset="0"/>
              <a:buChar char="•"/>
            </a:pPr>
            <a:r>
              <a:rPr lang="es-E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Por ejemplo, un peso de 0.65 para un modelo significa que tiene 65% más probabilidad de ser mejor modelo que el resto de los modelos candidatos.</a:t>
            </a:r>
          </a:p>
          <a:p>
            <a:pPr marL="342900" indent="-342900" algn="just">
              <a:buFont typeface="Arial" charset="0"/>
              <a:buChar char="•"/>
            </a:pPr>
            <a:endParaRPr lang="es-E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charset="0"/>
              <a:buChar char="•"/>
            </a:pPr>
            <a:r>
              <a:rPr lang="es-E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El modelo 1 es 0.65/0.22~3 veces mejor que el modelo 2 (evidencia de cociente)</a:t>
            </a:r>
          </a:p>
          <a:p>
            <a:pPr marL="342900" indent="-342900" algn="just">
              <a:buFont typeface="Arial" charset="0"/>
              <a:buChar char="•"/>
            </a:pPr>
            <a:endParaRPr lang="es-MX" sz="2800" dirty="0" smtClean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graphicFrame>
        <p:nvGraphicFramePr>
          <p:cNvPr id="5" name="Tab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534869"/>
              </p:ext>
            </p:extLst>
          </p:nvPr>
        </p:nvGraphicFramePr>
        <p:xfrm>
          <a:off x="1865745" y="4389301"/>
          <a:ext cx="8128000" cy="17373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625600"/>
                <a:gridCol w="1625600"/>
                <a:gridCol w="1625600"/>
                <a:gridCol w="1625600"/>
                <a:gridCol w="16256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_tradnl" sz="2400" dirty="0" smtClean="0"/>
                        <a:t>Modelo</a:t>
                      </a:r>
                      <a:endParaRPr lang="es-ES_tradnl" sz="24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2400" dirty="0" smtClean="0"/>
                        <a:t>K</a:t>
                      </a:r>
                      <a:endParaRPr lang="es-ES_tradnl" sz="24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24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AIC</a:t>
                      </a:r>
                      <a:endParaRPr lang="es-ES_tradnl" sz="24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24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Delta AIC</a:t>
                      </a:r>
                      <a:endParaRPr lang="es-ES_tradnl" sz="24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24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Peso de </a:t>
                      </a:r>
                      <a:r>
                        <a:rPr lang="es-ES_tradnl" sz="2400" dirty="0" err="1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Akaike</a:t>
                      </a:r>
                      <a:endParaRPr lang="es-ES_tradnl" sz="24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_tradnl" sz="2400" dirty="0" smtClean="0"/>
                        <a:t>1</a:t>
                      </a:r>
                      <a:endParaRPr lang="es-ES_tradnl" sz="24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2400" dirty="0" smtClean="0"/>
                        <a:t>2</a:t>
                      </a:r>
                      <a:endParaRPr lang="es-ES_tradnl" sz="24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24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12.3</a:t>
                      </a:r>
                      <a:endParaRPr lang="es-ES_tradnl" sz="24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24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</a:t>
                      </a:r>
                      <a:endParaRPr lang="es-ES_tradnl" sz="24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24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0.65</a:t>
                      </a:r>
                      <a:endParaRPr lang="es-ES_tradnl" sz="24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_tradnl" sz="2400" dirty="0" smtClean="0"/>
                        <a:t>2</a:t>
                      </a:r>
                      <a:endParaRPr lang="es-ES_tradnl" sz="24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2400" dirty="0" smtClean="0"/>
                        <a:t>4</a:t>
                      </a:r>
                      <a:endParaRPr lang="es-ES_tradnl" sz="24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24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14.4</a:t>
                      </a:r>
                      <a:endParaRPr lang="es-ES_tradnl" sz="24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24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2.15</a:t>
                      </a:r>
                      <a:endParaRPr lang="es-ES_tradnl" sz="24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24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0.22</a:t>
                      </a:r>
                      <a:endParaRPr lang="es-ES_tradnl" sz="24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558873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4">
            <a:extLst>
              <a:ext uri="{FF2B5EF4-FFF2-40B4-BE49-F238E27FC236}">
                <a16:creationId xmlns:a16="http://schemas.microsoft.com/office/drawing/2014/main" xmlns="" id="{2AB79E2F-5447-48D0-BE9F-AD06F0C85AB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5360" y="107001"/>
            <a:ext cx="1152128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Ejemplo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ángulo 3"/>
          <p:cNvSpPr/>
          <p:nvPr/>
        </p:nvSpPr>
        <p:spPr>
          <a:xfrm>
            <a:off x="171201" y="1754403"/>
            <a:ext cx="6312725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Arial" charset="0"/>
              <a:buChar char="•"/>
            </a:pPr>
            <a:r>
              <a:rPr lang="es-E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Tiempo necesario de las salamandras para recorrer 1 m en el suelo según distintas variables del micro-hábitat.</a:t>
            </a:r>
          </a:p>
          <a:p>
            <a:pPr marL="342900" indent="-342900" algn="just">
              <a:buFont typeface="Arial" charset="0"/>
              <a:buChar char="•"/>
            </a:pPr>
            <a:endParaRPr lang="es-E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charset="0"/>
              <a:buChar char="•"/>
            </a:pPr>
            <a:r>
              <a:rPr lang="es-E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Tiempo es una variable continua (regresión lineal)</a:t>
            </a:r>
          </a:p>
          <a:p>
            <a:pPr marL="342900" indent="-342900" algn="just">
              <a:buFont typeface="Arial" charset="0"/>
              <a:buChar char="•"/>
            </a:pPr>
            <a:endParaRPr lang="es-E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charset="0"/>
              <a:buChar char="•"/>
            </a:pPr>
            <a:endParaRPr lang="es-MX" sz="2800" dirty="0" smtClean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0597" y="1308467"/>
            <a:ext cx="5226043" cy="3956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4617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4">
            <a:extLst>
              <a:ext uri="{FF2B5EF4-FFF2-40B4-BE49-F238E27FC236}">
                <a16:creationId xmlns:a16="http://schemas.microsoft.com/office/drawing/2014/main" xmlns="" id="{2AB79E2F-5447-48D0-BE9F-AD06F0C85AB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5360" y="107001"/>
            <a:ext cx="1152128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Plan del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día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xmlns="" id="{B2FA6370-56A1-462C-BFF6-4889C03959B8}"/>
              </a:ext>
            </a:extLst>
          </p:cNvPr>
          <p:cNvSpPr txBox="1"/>
          <p:nvPr/>
        </p:nvSpPr>
        <p:spPr>
          <a:xfrm>
            <a:off x="480349" y="1137831"/>
            <a:ext cx="10626812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s-MX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AutoNum type="arabicPeriod"/>
            </a:pPr>
            <a:r>
              <a:rPr lang="es-MX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Criterio de información de Akaike (</a:t>
            </a:r>
            <a:r>
              <a:rPr lang="es-MX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AIC): </a:t>
            </a:r>
            <a:r>
              <a:rPr lang="es-MX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selección de modelos e inferencia </a:t>
            </a:r>
            <a:r>
              <a:rPr lang="es-MX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multimodelo</a:t>
            </a:r>
            <a:endParaRPr lang="es-MX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AutoNum type="arabicPeriod"/>
            </a:pPr>
            <a:endParaRPr lang="es-MX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AutoNum type="arabicPeriod"/>
            </a:pPr>
            <a:r>
              <a:rPr lang="es-MX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Máxima verosimilitud</a:t>
            </a:r>
          </a:p>
          <a:p>
            <a:pPr marL="457200" indent="-457200" algn="just">
              <a:buAutoNum type="arabicPeriod"/>
            </a:pPr>
            <a:endParaRPr lang="es-MX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AutoNum type="arabicPeriod"/>
            </a:pPr>
            <a:endParaRPr lang="es-MX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AutoNum type="arabicPeriod"/>
            </a:pPr>
            <a:r>
              <a:rPr lang="es-MX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Ejercicios</a:t>
            </a:r>
          </a:p>
          <a:p>
            <a:pPr marL="457200" indent="-457200" algn="just">
              <a:buAutoNum type="arabicPeriod"/>
            </a:pPr>
            <a:endParaRPr lang="es-MX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AutoNum type="arabicPeriod"/>
            </a:pPr>
            <a:endParaRPr lang="es-MX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AutoNum type="arabicPeriod"/>
            </a:pPr>
            <a:r>
              <a:rPr lang="es-MX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Disusión sobre análisis de datos de tesis y seminario</a:t>
            </a:r>
            <a:endParaRPr lang="es-MX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85949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4">
            <a:extLst>
              <a:ext uri="{FF2B5EF4-FFF2-40B4-BE49-F238E27FC236}">
                <a16:creationId xmlns:a16="http://schemas.microsoft.com/office/drawing/2014/main" xmlns="" id="{2AB79E2F-5447-48D0-BE9F-AD06F0C85AB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5360" y="107001"/>
            <a:ext cx="1152128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Ejemplo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ángulo 3"/>
          <p:cNvSpPr/>
          <p:nvPr/>
        </p:nvSpPr>
        <p:spPr>
          <a:xfrm>
            <a:off x="335361" y="1179062"/>
            <a:ext cx="11328072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Arial" charset="0"/>
              <a:buChar char="•"/>
            </a:pPr>
            <a:r>
              <a:rPr lang="es-E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Variables que podrían influenciar potencialmente el desplazamiento de las </a:t>
            </a:r>
            <a:r>
              <a:rPr lang="es-E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salamandras</a:t>
            </a:r>
            <a:r>
              <a:rPr lang="es-E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342900" indent="-342900" algn="just">
              <a:buFont typeface="Arial" charset="0"/>
              <a:buChar char="•"/>
            </a:pPr>
            <a:endParaRPr lang="es-E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charset="0"/>
              <a:buChar char="•"/>
            </a:pPr>
            <a:r>
              <a:rPr lang="es-E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Aire: temperatura del aire : CONTINUA</a:t>
            </a:r>
          </a:p>
          <a:p>
            <a:pPr marL="342900" indent="-342900" algn="just">
              <a:buFont typeface="Arial" charset="0"/>
              <a:buChar char="•"/>
            </a:pPr>
            <a:r>
              <a:rPr lang="es-E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Cobertura: Cobertura vegetal (&lt;50 m vs &gt;50 m) : BINARIA</a:t>
            </a:r>
          </a:p>
          <a:p>
            <a:pPr marL="342900" indent="-342900" algn="just">
              <a:buFont typeface="Arial" charset="0"/>
              <a:buChar char="•"/>
            </a:pPr>
            <a:r>
              <a:rPr lang="es-E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Largo: Largo de la </a:t>
            </a:r>
            <a:r>
              <a:rPr lang="es-E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salamandra </a:t>
            </a:r>
            <a:r>
              <a:rPr lang="es-E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(cm) : CONTINUA</a:t>
            </a:r>
          </a:p>
          <a:p>
            <a:pPr marL="342900" indent="-342900" algn="just">
              <a:buFont typeface="Arial" charset="0"/>
              <a:buChar char="•"/>
            </a:pPr>
            <a:endParaRPr lang="es-E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charset="0"/>
              <a:buChar char="•"/>
            </a:pPr>
            <a:r>
              <a:rPr lang="es-E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Modelos plausibles:</a:t>
            </a:r>
          </a:p>
          <a:p>
            <a:pPr marL="457200" indent="-457200" algn="just">
              <a:buAutoNum type="arabicParenR"/>
            </a:pPr>
            <a:r>
              <a:rPr lang="es-E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Aire</a:t>
            </a:r>
          </a:p>
          <a:p>
            <a:pPr marL="457200" indent="-457200" algn="just">
              <a:buAutoNum type="arabicParenR"/>
            </a:pPr>
            <a:r>
              <a:rPr lang="es-E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Cobertura</a:t>
            </a:r>
          </a:p>
          <a:p>
            <a:pPr marL="457200" indent="-457200" algn="just">
              <a:buAutoNum type="arabicParenR"/>
            </a:pPr>
            <a:r>
              <a:rPr lang="es-E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Largo+Cobertura</a:t>
            </a:r>
            <a:endParaRPr lang="es-E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AutoNum type="arabicParenR"/>
            </a:pPr>
            <a:r>
              <a:rPr lang="es-E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Aire+Cobertura+</a:t>
            </a:r>
            <a:r>
              <a:rPr lang="es-E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s-E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argo</a:t>
            </a:r>
            <a:endParaRPr lang="es-E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AutoNum type="arabicParenR"/>
            </a:pPr>
            <a:r>
              <a:rPr lang="es-E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Largo+Cobertura+Largo</a:t>
            </a:r>
            <a:r>
              <a:rPr lang="es-E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*Cobertura</a:t>
            </a:r>
          </a:p>
          <a:p>
            <a:pPr marL="457200" indent="-457200" algn="just">
              <a:buAutoNum type="arabicParenR"/>
            </a:pPr>
            <a:r>
              <a:rPr lang="es-E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Aire+Cobertura</a:t>
            </a:r>
            <a:r>
              <a:rPr lang="es-E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+</a:t>
            </a:r>
            <a:r>
              <a:rPr lang="es-E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Largo+Cobertura</a:t>
            </a:r>
            <a:r>
              <a:rPr lang="es-E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*Largo</a:t>
            </a:r>
            <a:endParaRPr lang="es-E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20594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4">
            <a:extLst>
              <a:ext uri="{FF2B5EF4-FFF2-40B4-BE49-F238E27FC236}">
                <a16:creationId xmlns:a16="http://schemas.microsoft.com/office/drawing/2014/main" xmlns="" id="{2AB79E2F-5447-48D0-BE9F-AD06F0C85AB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5360" y="107001"/>
            <a:ext cx="1152128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Ejemplo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ángulo 3"/>
          <p:cNvSpPr/>
          <p:nvPr/>
        </p:nvSpPr>
        <p:spPr>
          <a:xfrm>
            <a:off x="335360" y="920030"/>
            <a:ext cx="1132807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buFont typeface="+mj-lt"/>
              <a:buAutoNum type="arabicPeriod"/>
            </a:pPr>
            <a:r>
              <a:rPr lang="es-E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Verificar el ajuste del modelo global</a:t>
            </a:r>
            <a:endParaRPr lang="es-E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ángulo 1"/>
          <p:cNvSpPr/>
          <p:nvPr/>
        </p:nvSpPr>
        <p:spPr>
          <a:xfrm>
            <a:off x="1189395" y="1640726"/>
            <a:ext cx="10474037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000" dirty="0" err="1" smtClean="0">
                <a:latin typeface="Times New Roman" charset="0"/>
                <a:ea typeface="Times New Roman" charset="0"/>
                <a:cs typeface="Times New Roman" charset="0"/>
              </a:rPr>
              <a:t>summary</a:t>
            </a:r>
            <a:r>
              <a:rPr lang="es-ES_tradnl" sz="2000" dirty="0" smtClean="0">
                <a:latin typeface="Times New Roman" charset="0"/>
                <a:ea typeface="Times New Roman" charset="0"/>
                <a:cs typeface="Times New Roman" charset="0"/>
              </a:rPr>
              <a:t>(mod1)</a:t>
            </a:r>
          </a:p>
          <a:p>
            <a:r>
              <a:rPr lang="es-ES_tradnl" sz="2000" dirty="0" err="1" smtClean="0">
                <a:latin typeface="Times New Roman" charset="0"/>
                <a:ea typeface="Times New Roman" charset="0"/>
                <a:cs typeface="Times New Roman" charset="0"/>
              </a:rPr>
              <a:t>Call:lm</a:t>
            </a:r>
            <a:r>
              <a:rPr lang="es-ES_tradnl" sz="2000" dirty="0" smtClean="0">
                <a:latin typeface="Times New Roman" charset="0"/>
                <a:ea typeface="Times New Roman" charset="0"/>
                <a:cs typeface="Times New Roman" charset="0"/>
              </a:rPr>
              <a:t>(formula </a:t>
            </a:r>
            <a:r>
              <a:rPr lang="es-ES_tradnl" sz="2000" dirty="0">
                <a:latin typeface="Times New Roman" charset="0"/>
                <a:ea typeface="Times New Roman" charset="0"/>
                <a:cs typeface="Times New Roman" charset="0"/>
              </a:rPr>
              <a:t>= Tiempo ~ Aire + Largo + Cobertura + </a:t>
            </a:r>
            <a:r>
              <a:rPr lang="es-ES_tradnl" sz="2000" dirty="0" err="1">
                <a:latin typeface="Times New Roman" charset="0"/>
                <a:ea typeface="Times New Roman" charset="0"/>
                <a:cs typeface="Times New Roman" charset="0"/>
              </a:rPr>
              <a:t>Cobertura:Largo</a:t>
            </a:r>
            <a:r>
              <a:rPr lang="es-ES_tradnl" sz="2000" dirty="0">
                <a:latin typeface="Times New Roman" charset="0"/>
                <a:ea typeface="Times New Roman" charset="0"/>
                <a:cs typeface="Times New Roman" charset="0"/>
              </a:rPr>
              <a:t>,     data = </a:t>
            </a:r>
            <a:r>
              <a:rPr lang="es-ES_tradnl" sz="2000" dirty="0" err="1">
                <a:latin typeface="Times New Roman" charset="0"/>
                <a:ea typeface="Times New Roman" charset="0"/>
                <a:cs typeface="Times New Roman" charset="0"/>
              </a:rPr>
              <a:t>saltiempo</a:t>
            </a:r>
            <a:r>
              <a:rPr lang="es-ES_tradnl" sz="2000" dirty="0" smtClean="0">
                <a:latin typeface="Times New Roman" charset="0"/>
                <a:ea typeface="Times New Roman" charset="0"/>
                <a:cs typeface="Times New Roman" charset="0"/>
              </a:rPr>
              <a:t>)</a:t>
            </a:r>
          </a:p>
          <a:p>
            <a:r>
              <a:rPr lang="es-ES_tradnl" sz="2000" dirty="0" err="1" smtClean="0">
                <a:latin typeface="Times New Roman" charset="0"/>
                <a:ea typeface="Times New Roman" charset="0"/>
                <a:cs typeface="Times New Roman" charset="0"/>
              </a:rPr>
              <a:t>Residuals</a:t>
            </a:r>
            <a:r>
              <a:rPr lang="es-ES_tradnl" sz="2000" dirty="0">
                <a:latin typeface="Times New Roman" charset="0"/>
                <a:ea typeface="Times New Roman" charset="0"/>
                <a:cs typeface="Times New Roman" charset="0"/>
              </a:rPr>
              <a:t>:    Min      1Q  Median      3Q     Max -38.584  -2.385   0.525   2.890  14.591 </a:t>
            </a:r>
            <a:endParaRPr lang="es-ES_tradnl" sz="2000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lang="es-ES_tradnl" sz="2000" dirty="0" err="1" smtClean="0">
                <a:latin typeface="Times New Roman" charset="0"/>
                <a:ea typeface="Times New Roman" charset="0"/>
                <a:cs typeface="Times New Roman" charset="0"/>
              </a:rPr>
              <a:t>Coefficients</a:t>
            </a:r>
            <a:r>
              <a:rPr lang="es-ES_tradnl" sz="2000" dirty="0">
                <a:latin typeface="Times New Roman" charset="0"/>
                <a:ea typeface="Times New Roman" charset="0"/>
                <a:cs typeface="Times New Roman" charset="0"/>
              </a:rPr>
              <a:t>:                </a:t>
            </a:r>
            <a:endParaRPr lang="es-ES_tradnl" sz="2000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lang="es-ES_tradnl" sz="2000" dirty="0" smtClean="0">
                <a:latin typeface="Times New Roman" charset="0"/>
                <a:ea typeface="Times New Roman" charset="0"/>
                <a:cs typeface="Times New Roman" charset="0"/>
              </a:rPr>
              <a:t>                             </a:t>
            </a:r>
            <a:r>
              <a:rPr lang="es-ES_tradnl" sz="2000" dirty="0" err="1" smtClean="0">
                <a:latin typeface="Times New Roman" charset="0"/>
                <a:ea typeface="Times New Roman" charset="0"/>
                <a:cs typeface="Times New Roman" charset="0"/>
              </a:rPr>
              <a:t>Estimate</a:t>
            </a:r>
            <a:r>
              <a:rPr lang="es-ES_tradnl" sz="2000" dirty="0" smtClean="0">
                <a:latin typeface="Times New Roman" charset="0"/>
                <a:ea typeface="Times New Roman" charset="0"/>
                <a:cs typeface="Times New Roman" charset="0"/>
              </a:rPr>
              <a:t>    </a:t>
            </a:r>
            <a:r>
              <a:rPr lang="es-ES_tradnl" sz="2000" dirty="0" err="1" smtClean="0">
                <a:latin typeface="Times New Roman" charset="0"/>
                <a:ea typeface="Times New Roman" charset="0"/>
                <a:cs typeface="Times New Roman" charset="0"/>
              </a:rPr>
              <a:t>Std</a:t>
            </a:r>
            <a:r>
              <a:rPr lang="es-ES_tradnl" sz="2000" dirty="0">
                <a:latin typeface="Times New Roman" charset="0"/>
                <a:ea typeface="Times New Roman" charset="0"/>
                <a:cs typeface="Times New Roman" charset="0"/>
              </a:rPr>
              <a:t>. Error </a:t>
            </a:r>
            <a:r>
              <a:rPr lang="es-ES_tradnl" sz="2000" dirty="0" smtClean="0">
                <a:latin typeface="Times New Roman" charset="0"/>
                <a:ea typeface="Times New Roman" charset="0"/>
                <a:cs typeface="Times New Roman" charset="0"/>
              </a:rPr>
              <a:t>  t </a:t>
            </a:r>
            <a:r>
              <a:rPr lang="es-ES_tradnl" sz="2000" dirty="0" err="1">
                <a:latin typeface="Times New Roman" charset="0"/>
                <a:ea typeface="Times New Roman" charset="0"/>
                <a:cs typeface="Times New Roman" charset="0"/>
              </a:rPr>
              <a:t>value</a:t>
            </a:r>
            <a:r>
              <a:rPr lang="es-ES_tradnl" sz="20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s-ES_tradnl" sz="2000" dirty="0" smtClean="0">
                <a:latin typeface="Times New Roman" charset="0"/>
                <a:ea typeface="Times New Roman" charset="0"/>
                <a:cs typeface="Times New Roman" charset="0"/>
              </a:rPr>
              <a:t>   Pr</a:t>
            </a:r>
            <a:r>
              <a:rPr lang="es-ES_tradnl" sz="2000" dirty="0">
                <a:latin typeface="Times New Roman" charset="0"/>
                <a:ea typeface="Times New Roman" charset="0"/>
                <a:cs typeface="Times New Roman" charset="0"/>
              </a:rPr>
              <a:t>(&gt;|t|)    </a:t>
            </a:r>
            <a:endParaRPr lang="es-ES_tradnl" sz="2000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lang="es-ES_tradnl" sz="2000" dirty="0" smtClean="0">
                <a:latin typeface="Times New Roman" charset="0"/>
                <a:ea typeface="Times New Roman" charset="0"/>
                <a:cs typeface="Times New Roman" charset="0"/>
              </a:rPr>
              <a:t>(</a:t>
            </a:r>
            <a:r>
              <a:rPr lang="es-ES_tradnl" sz="2000" dirty="0" err="1">
                <a:latin typeface="Times New Roman" charset="0"/>
                <a:ea typeface="Times New Roman" charset="0"/>
                <a:cs typeface="Times New Roman" charset="0"/>
              </a:rPr>
              <a:t>Intercept</a:t>
            </a:r>
            <a:r>
              <a:rPr lang="es-ES_tradnl" sz="2000" dirty="0">
                <a:latin typeface="Times New Roman" charset="0"/>
                <a:ea typeface="Times New Roman" charset="0"/>
                <a:cs typeface="Times New Roman" charset="0"/>
              </a:rPr>
              <a:t>)     </a:t>
            </a:r>
            <a:r>
              <a:rPr lang="es-ES_tradnl" sz="2000" dirty="0" smtClean="0">
                <a:latin typeface="Times New Roman" charset="0"/>
                <a:ea typeface="Times New Roman" charset="0"/>
                <a:cs typeface="Times New Roman" charset="0"/>
              </a:rPr>
              <a:t>       132.4397    5.7891       22.878   </a:t>
            </a:r>
            <a:r>
              <a:rPr lang="es-ES_tradnl" sz="2000" dirty="0">
                <a:latin typeface="Times New Roman" charset="0"/>
                <a:ea typeface="Times New Roman" charset="0"/>
                <a:cs typeface="Times New Roman" charset="0"/>
              </a:rPr>
              <a:t>&lt;2e-16 </a:t>
            </a:r>
            <a:r>
              <a:rPr lang="es-ES_tradnl" sz="2000" dirty="0" smtClean="0">
                <a:latin typeface="Times New Roman" charset="0"/>
                <a:ea typeface="Times New Roman" charset="0"/>
                <a:cs typeface="Times New Roman" charset="0"/>
              </a:rPr>
              <a:t>***</a:t>
            </a:r>
          </a:p>
          <a:p>
            <a:r>
              <a:rPr lang="es-ES_tradnl" sz="2000" dirty="0" smtClean="0">
                <a:latin typeface="Times New Roman" charset="0"/>
                <a:ea typeface="Times New Roman" charset="0"/>
                <a:cs typeface="Times New Roman" charset="0"/>
              </a:rPr>
              <a:t>Aire                       -</a:t>
            </a:r>
            <a:r>
              <a:rPr lang="es-ES_tradnl" sz="2000" dirty="0">
                <a:latin typeface="Times New Roman" charset="0"/>
                <a:ea typeface="Times New Roman" charset="0"/>
                <a:cs typeface="Times New Roman" charset="0"/>
              </a:rPr>
              <a:t>5.3206     0.3323 </a:t>
            </a:r>
            <a:r>
              <a:rPr lang="es-ES_tradnl" sz="2000" dirty="0" smtClean="0">
                <a:latin typeface="Times New Roman" charset="0"/>
                <a:ea typeface="Times New Roman" charset="0"/>
                <a:cs typeface="Times New Roman" charset="0"/>
              </a:rPr>
              <a:t>     -</a:t>
            </a:r>
            <a:r>
              <a:rPr lang="es-ES_tradnl" sz="2000" dirty="0">
                <a:latin typeface="Times New Roman" charset="0"/>
                <a:ea typeface="Times New Roman" charset="0"/>
                <a:cs typeface="Times New Roman" charset="0"/>
              </a:rPr>
              <a:t>16.010   &lt;2e-16 </a:t>
            </a:r>
            <a:r>
              <a:rPr lang="es-ES_tradnl" sz="2000" dirty="0" smtClean="0">
                <a:latin typeface="Times New Roman" charset="0"/>
                <a:ea typeface="Times New Roman" charset="0"/>
                <a:cs typeface="Times New Roman" charset="0"/>
              </a:rPr>
              <a:t>***</a:t>
            </a:r>
          </a:p>
          <a:p>
            <a:r>
              <a:rPr lang="es-ES_tradnl" sz="2000" dirty="0" smtClean="0">
                <a:latin typeface="Times New Roman" charset="0"/>
                <a:ea typeface="Times New Roman" charset="0"/>
                <a:cs typeface="Times New Roman" charset="0"/>
              </a:rPr>
              <a:t>Largo                      0.2104     </a:t>
            </a:r>
            <a:r>
              <a:rPr lang="es-ES_tradnl" sz="2000" dirty="0">
                <a:latin typeface="Times New Roman" charset="0"/>
                <a:ea typeface="Times New Roman" charset="0"/>
                <a:cs typeface="Times New Roman" charset="0"/>
              </a:rPr>
              <a:t>0.3746   </a:t>
            </a:r>
            <a:r>
              <a:rPr lang="es-ES_tradnl" sz="2000" dirty="0" smtClean="0">
                <a:latin typeface="Times New Roman" charset="0"/>
                <a:ea typeface="Times New Roman" charset="0"/>
                <a:cs typeface="Times New Roman" charset="0"/>
              </a:rPr>
              <a:t>     0.562     0.5752    </a:t>
            </a:r>
          </a:p>
          <a:p>
            <a:r>
              <a:rPr lang="es-ES_tradnl" sz="2000" dirty="0" smtClean="0">
                <a:latin typeface="Times New Roman" charset="0"/>
                <a:ea typeface="Times New Roman" charset="0"/>
                <a:cs typeface="Times New Roman" charset="0"/>
              </a:rPr>
              <a:t>Cobertura             13.1443      7.6162        1.726     0.0865 </a:t>
            </a:r>
            <a:r>
              <a:rPr lang="es-ES_tradnl" sz="2000" dirty="0">
                <a:latin typeface="Times New Roman" charset="0"/>
                <a:ea typeface="Times New Roman" charset="0"/>
                <a:cs typeface="Times New Roman" charset="0"/>
              </a:rPr>
              <a:t>.  </a:t>
            </a:r>
            <a:endParaRPr lang="es-ES_tradnl" sz="2000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lang="es-ES_tradnl" sz="2000" dirty="0" err="1" smtClean="0">
                <a:latin typeface="Times New Roman" charset="0"/>
                <a:ea typeface="Times New Roman" charset="0"/>
                <a:cs typeface="Times New Roman" charset="0"/>
              </a:rPr>
              <a:t>Largo:Cobertura</a:t>
            </a:r>
            <a:r>
              <a:rPr lang="es-ES_tradnl" sz="2000" dirty="0" smtClean="0">
                <a:latin typeface="Times New Roman" charset="0"/>
                <a:ea typeface="Times New Roman" charset="0"/>
                <a:cs typeface="Times New Roman" charset="0"/>
              </a:rPr>
              <a:t>   -</a:t>
            </a:r>
            <a:r>
              <a:rPr lang="es-ES_tradnl" sz="2000" dirty="0">
                <a:latin typeface="Times New Roman" charset="0"/>
                <a:ea typeface="Times New Roman" charset="0"/>
                <a:cs typeface="Times New Roman" charset="0"/>
              </a:rPr>
              <a:t>0.2107   </a:t>
            </a:r>
            <a:r>
              <a:rPr lang="es-ES_tradnl" sz="2000" dirty="0" smtClean="0">
                <a:latin typeface="Times New Roman" charset="0"/>
                <a:ea typeface="Times New Roman" charset="0"/>
                <a:cs typeface="Times New Roman" charset="0"/>
              </a:rPr>
              <a:t>   0.3746       -</a:t>
            </a:r>
            <a:r>
              <a:rPr lang="es-ES_tradnl" sz="2000" dirty="0">
                <a:latin typeface="Times New Roman" charset="0"/>
                <a:ea typeface="Times New Roman" charset="0"/>
                <a:cs typeface="Times New Roman" charset="0"/>
              </a:rPr>
              <a:t>0.562   </a:t>
            </a:r>
            <a:r>
              <a:rPr lang="es-ES_tradnl" sz="2000" dirty="0" smtClean="0">
                <a:latin typeface="Times New Roman" charset="0"/>
                <a:ea typeface="Times New Roman" charset="0"/>
                <a:cs typeface="Times New Roman" charset="0"/>
              </a:rPr>
              <a:t>  0.5747   </a:t>
            </a:r>
          </a:p>
          <a:p>
            <a:r>
              <a:rPr lang="es-ES_tradnl" sz="20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s-ES_tradnl" sz="2000" dirty="0">
                <a:latin typeface="Times New Roman" charset="0"/>
                <a:ea typeface="Times New Roman" charset="0"/>
                <a:cs typeface="Times New Roman" charset="0"/>
              </a:rPr>
              <a:t>---</a:t>
            </a:r>
            <a:r>
              <a:rPr lang="es-ES_tradnl" sz="2000" dirty="0" err="1">
                <a:latin typeface="Times New Roman" charset="0"/>
                <a:ea typeface="Times New Roman" charset="0"/>
                <a:cs typeface="Times New Roman" charset="0"/>
              </a:rPr>
              <a:t>Signif</a:t>
            </a:r>
            <a:r>
              <a:rPr lang="es-ES_tradnl" sz="2000" dirty="0">
                <a:latin typeface="Times New Roman" charset="0"/>
                <a:ea typeface="Times New Roman" charset="0"/>
                <a:cs typeface="Times New Roman" charset="0"/>
              </a:rPr>
              <a:t>. </a:t>
            </a:r>
            <a:r>
              <a:rPr lang="es-ES_tradnl" sz="2000" dirty="0" err="1">
                <a:latin typeface="Times New Roman" charset="0"/>
                <a:ea typeface="Times New Roman" charset="0"/>
                <a:cs typeface="Times New Roman" charset="0"/>
              </a:rPr>
              <a:t>codes</a:t>
            </a:r>
            <a:r>
              <a:rPr lang="es-ES_tradnl" sz="2000" dirty="0">
                <a:latin typeface="Times New Roman" charset="0"/>
                <a:ea typeface="Times New Roman" charset="0"/>
                <a:cs typeface="Times New Roman" charset="0"/>
              </a:rPr>
              <a:t>:  0 ‘***’ 0.001 ‘**’ 0.01 ‘*’ 0.05 ‘.’ 0.1 ‘ ’ </a:t>
            </a:r>
            <a:endParaRPr lang="es-ES_tradnl" sz="2000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lang="es-ES_tradnl" sz="2000" dirty="0" smtClean="0">
                <a:latin typeface="Times New Roman" charset="0"/>
                <a:ea typeface="Times New Roman" charset="0"/>
                <a:cs typeface="Times New Roman" charset="0"/>
              </a:rPr>
              <a:t>Residual </a:t>
            </a:r>
            <a:r>
              <a:rPr lang="es-ES_tradnl" sz="2000" dirty="0">
                <a:latin typeface="Times New Roman" charset="0"/>
                <a:ea typeface="Times New Roman" charset="0"/>
                <a:cs typeface="Times New Roman" charset="0"/>
              </a:rPr>
              <a:t>standard error: 6.208 </a:t>
            </a:r>
            <a:r>
              <a:rPr lang="es-ES_tradnl" sz="2000" dirty="0" err="1">
                <a:latin typeface="Times New Roman" charset="0"/>
                <a:ea typeface="Times New Roman" charset="0"/>
                <a:cs typeface="Times New Roman" charset="0"/>
              </a:rPr>
              <a:t>on</a:t>
            </a:r>
            <a:r>
              <a:rPr lang="es-ES_tradnl" sz="2000" dirty="0">
                <a:latin typeface="Times New Roman" charset="0"/>
                <a:ea typeface="Times New Roman" charset="0"/>
                <a:cs typeface="Times New Roman" charset="0"/>
              </a:rPr>
              <a:t> 144 </a:t>
            </a:r>
            <a:r>
              <a:rPr lang="es-ES_tradnl" sz="2000" dirty="0" err="1">
                <a:latin typeface="Times New Roman" charset="0"/>
                <a:ea typeface="Times New Roman" charset="0"/>
                <a:cs typeface="Times New Roman" charset="0"/>
              </a:rPr>
              <a:t>degrees</a:t>
            </a:r>
            <a:r>
              <a:rPr lang="es-ES_tradnl" sz="2000" dirty="0">
                <a:latin typeface="Times New Roman" charset="0"/>
                <a:ea typeface="Times New Roman" charset="0"/>
                <a:cs typeface="Times New Roman" charset="0"/>
              </a:rPr>
              <a:t> of </a:t>
            </a:r>
            <a:r>
              <a:rPr lang="es-ES_tradnl" sz="2000" dirty="0" err="1" smtClean="0">
                <a:latin typeface="Times New Roman" charset="0"/>
                <a:ea typeface="Times New Roman" charset="0"/>
                <a:cs typeface="Times New Roman" charset="0"/>
              </a:rPr>
              <a:t>freedom</a:t>
            </a:r>
            <a:endParaRPr lang="es-ES_tradnl" sz="2000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lang="es-ES_tradnl" sz="2000" dirty="0" err="1" smtClean="0">
                <a:latin typeface="Times New Roman" charset="0"/>
                <a:ea typeface="Times New Roman" charset="0"/>
                <a:cs typeface="Times New Roman" charset="0"/>
              </a:rPr>
              <a:t>Multiple</a:t>
            </a:r>
            <a:r>
              <a:rPr lang="es-ES_tradnl" sz="20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s-ES_tradnl" sz="2000" dirty="0">
                <a:latin typeface="Times New Roman" charset="0"/>
                <a:ea typeface="Times New Roman" charset="0"/>
                <a:cs typeface="Times New Roman" charset="0"/>
              </a:rPr>
              <a:t>R-</a:t>
            </a:r>
            <a:r>
              <a:rPr lang="es-ES_tradnl" sz="2000" dirty="0" err="1">
                <a:latin typeface="Times New Roman" charset="0"/>
                <a:ea typeface="Times New Roman" charset="0"/>
                <a:cs typeface="Times New Roman" charset="0"/>
              </a:rPr>
              <a:t>squared</a:t>
            </a:r>
            <a:r>
              <a:rPr lang="es-ES_tradnl" sz="2000" dirty="0">
                <a:latin typeface="Times New Roman" charset="0"/>
                <a:ea typeface="Times New Roman" charset="0"/>
                <a:cs typeface="Times New Roman" charset="0"/>
              </a:rPr>
              <a:t>:  0.8326,	</a:t>
            </a:r>
            <a:endParaRPr lang="es-ES_tradnl" sz="2000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lang="es-ES_tradnl" sz="2000" dirty="0" err="1" smtClean="0">
                <a:latin typeface="Times New Roman" charset="0"/>
                <a:ea typeface="Times New Roman" charset="0"/>
                <a:cs typeface="Times New Roman" charset="0"/>
              </a:rPr>
              <a:t>Adjusted</a:t>
            </a:r>
            <a:r>
              <a:rPr lang="es-ES_tradnl" sz="20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s-ES_tradnl" sz="2000" dirty="0">
                <a:latin typeface="Times New Roman" charset="0"/>
                <a:ea typeface="Times New Roman" charset="0"/>
                <a:cs typeface="Times New Roman" charset="0"/>
              </a:rPr>
              <a:t>R-</a:t>
            </a:r>
            <a:r>
              <a:rPr lang="es-ES_tradnl" sz="2000" dirty="0" err="1">
                <a:latin typeface="Times New Roman" charset="0"/>
                <a:ea typeface="Times New Roman" charset="0"/>
                <a:cs typeface="Times New Roman" charset="0"/>
              </a:rPr>
              <a:t>squared</a:t>
            </a:r>
            <a:r>
              <a:rPr lang="es-ES_tradnl" sz="2000" dirty="0">
                <a:latin typeface="Times New Roman" charset="0"/>
                <a:ea typeface="Times New Roman" charset="0"/>
                <a:cs typeface="Times New Roman" charset="0"/>
              </a:rPr>
              <a:t>:  0.828 </a:t>
            </a:r>
            <a:endParaRPr lang="es-ES_tradnl" sz="2000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lang="es-ES_tradnl" sz="2000" dirty="0" smtClean="0">
                <a:latin typeface="Times New Roman" charset="0"/>
                <a:ea typeface="Times New Roman" charset="0"/>
                <a:cs typeface="Times New Roman" charset="0"/>
              </a:rPr>
              <a:t>F-</a:t>
            </a:r>
            <a:r>
              <a:rPr lang="es-ES_tradnl" sz="2000" dirty="0" err="1" smtClean="0">
                <a:latin typeface="Times New Roman" charset="0"/>
                <a:ea typeface="Times New Roman" charset="0"/>
                <a:cs typeface="Times New Roman" charset="0"/>
              </a:rPr>
              <a:t>statistic</a:t>
            </a:r>
            <a:r>
              <a:rPr lang="es-ES_tradnl" sz="2000" dirty="0">
                <a:latin typeface="Times New Roman" charset="0"/>
                <a:ea typeface="Times New Roman" charset="0"/>
                <a:cs typeface="Times New Roman" charset="0"/>
              </a:rPr>
              <a:t>: 179.1 </a:t>
            </a:r>
            <a:r>
              <a:rPr lang="es-ES_tradnl" sz="2000" dirty="0" err="1">
                <a:latin typeface="Times New Roman" charset="0"/>
                <a:ea typeface="Times New Roman" charset="0"/>
                <a:cs typeface="Times New Roman" charset="0"/>
              </a:rPr>
              <a:t>on</a:t>
            </a:r>
            <a:r>
              <a:rPr lang="es-ES_tradnl" sz="2000" dirty="0">
                <a:latin typeface="Times New Roman" charset="0"/>
                <a:ea typeface="Times New Roman" charset="0"/>
                <a:cs typeface="Times New Roman" charset="0"/>
              </a:rPr>
              <a:t> 4 and 144 DF,  p-</a:t>
            </a:r>
            <a:r>
              <a:rPr lang="es-ES_tradnl" sz="2000" dirty="0" err="1">
                <a:latin typeface="Times New Roman" charset="0"/>
                <a:ea typeface="Times New Roman" charset="0"/>
                <a:cs typeface="Times New Roman" charset="0"/>
              </a:rPr>
              <a:t>value</a:t>
            </a:r>
            <a:r>
              <a:rPr lang="es-ES_tradnl" sz="2000" dirty="0">
                <a:latin typeface="Times New Roman" charset="0"/>
                <a:ea typeface="Times New Roman" charset="0"/>
                <a:cs typeface="Times New Roman" charset="0"/>
              </a:rPr>
              <a:t>: &lt; 2.2e-16</a:t>
            </a:r>
          </a:p>
        </p:txBody>
      </p:sp>
    </p:spTree>
    <p:extLst>
      <p:ext uri="{BB962C8B-B14F-4D97-AF65-F5344CB8AC3E}">
        <p14:creationId xmlns:p14="http://schemas.microsoft.com/office/powerpoint/2010/main" val="9912223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4">
            <a:extLst>
              <a:ext uri="{FF2B5EF4-FFF2-40B4-BE49-F238E27FC236}">
                <a16:creationId xmlns:a16="http://schemas.microsoft.com/office/drawing/2014/main" xmlns="" id="{2AB79E2F-5447-48D0-BE9F-AD06F0C85AB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5360" y="107001"/>
            <a:ext cx="1152128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Ejemplo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ángulo 3"/>
          <p:cNvSpPr/>
          <p:nvPr/>
        </p:nvSpPr>
        <p:spPr>
          <a:xfrm>
            <a:off x="335360" y="920030"/>
            <a:ext cx="1132807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buFont typeface="+mj-lt"/>
              <a:buAutoNum type="arabicPeriod"/>
            </a:pPr>
            <a:r>
              <a:rPr lang="es-E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Verificar el ajuste del modelo global</a:t>
            </a:r>
            <a:endParaRPr lang="es-E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654" y="1381695"/>
            <a:ext cx="9268691" cy="5159572"/>
          </a:xfrm>
          <a:prstGeom prst="rect">
            <a:avLst/>
          </a:prstGeom>
        </p:spPr>
      </p:pic>
      <p:sp>
        <p:nvSpPr>
          <p:cNvPr id="5" name="Elipse 4"/>
          <p:cNvSpPr/>
          <p:nvPr/>
        </p:nvSpPr>
        <p:spPr>
          <a:xfrm>
            <a:off x="1427018" y="4932218"/>
            <a:ext cx="1011382" cy="120534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857612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4">
            <a:extLst>
              <a:ext uri="{FF2B5EF4-FFF2-40B4-BE49-F238E27FC236}">
                <a16:creationId xmlns:a16="http://schemas.microsoft.com/office/drawing/2014/main" xmlns="" id="{2AB79E2F-5447-48D0-BE9F-AD06F0C85AB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5360" y="107001"/>
            <a:ext cx="1152128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Ejemplo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ángulo 3"/>
              <p:cNvSpPr/>
              <p:nvPr/>
            </p:nvSpPr>
            <p:spPr>
              <a:xfrm>
                <a:off x="335360" y="920030"/>
                <a:ext cx="11328072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57200" indent="-457200" algn="just">
                  <a:buAutoNum type="arabicPeriod" startAt="2"/>
                </a:pPr>
                <a:r>
                  <a:rPr lang="es-E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Obtener el valor de </a:t>
                </a:r>
                <a:r>
                  <a:rPr lang="es-ES" sz="24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logL</a:t>
                </a:r>
                <a:r>
                  <a:rPr lang="es-MX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s-MX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s-MX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𝜃</m:t>
                    </m:r>
                    <m:r>
                      <a:rPr lang="es-E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) </m:t>
                    </m:r>
                  </m:oMath>
                </a14:m>
                <a:endParaRPr lang="es-ES" sz="2400" b="0" dirty="0" smtClean="0">
                  <a:latin typeface="Times New Roman" panose="02020603050405020304" pitchFamily="18" charset="0"/>
                  <a:ea typeface="Cambria Math" charset="0"/>
                  <a:cs typeface="Cambria Math" charset="0"/>
                </a:endParaRPr>
              </a:p>
              <a:p>
                <a:pPr algn="just"/>
                <a:r>
                  <a:rPr lang="es-MX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</a:t>
                </a:r>
                <a:r>
                  <a:rPr lang="es-MX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Función en R : logLik() </a:t>
                </a:r>
                <a:endParaRPr lang="es-ES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4" name="Rectángulo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360" y="920030"/>
                <a:ext cx="11328072" cy="830997"/>
              </a:xfrm>
              <a:prstGeom prst="rect">
                <a:avLst/>
              </a:prstGeom>
              <a:blipFill rotWithShape="0">
                <a:blip r:embed="rId3"/>
                <a:stretch>
                  <a:fillRect l="-700" t="-57353" b="-29412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ángulo 2"/>
          <p:cNvSpPr/>
          <p:nvPr/>
        </p:nvSpPr>
        <p:spPr>
          <a:xfrm>
            <a:off x="3054941" y="2385351"/>
            <a:ext cx="54441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s-ES_tradnl" sz="2400" dirty="0" err="1">
                <a:latin typeface="Times New Roman" charset="0"/>
                <a:ea typeface="Times New Roman" charset="0"/>
                <a:cs typeface="Times New Roman" charset="0"/>
              </a:rPr>
              <a:t>logLik</a:t>
            </a:r>
            <a:r>
              <a:rPr lang="es-ES_tradnl" sz="2400" dirty="0">
                <a:latin typeface="Times New Roman" charset="0"/>
                <a:ea typeface="Times New Roman" charset="0"/>
                <a:cs typeface="Times New Roman" charset="0"/>
              </a:rPr>
              <a:t>(mod1)'log </a:t>
            </a:r>
            <a:r>
              <a:rPr lang="es-ES_tradnl" sz="2400" dirty="0" err="1">
                <a:latin typeface="Times New Roman" charset="0"/>
                <a:ea typeface="Times New Roman" charset="0"/>
                <a:cs typeface="Times New Roman" charset="0"/>
              </a:rPr>
              <a:t>Lik</a:t>
            </a:r>
            <a:r>
              <a:rPr lang="es-ES_tradnl" sz="2400" dirty="0">
                <a:latin typeface="Times New Roman" charset="0"/>
                <a:ea typeface="Times New Roman" charset="0"/>
                <a:cs typeface="Times New Roman" charset="0"/>
              </a:rPr>
              <a:t>.' -480.9214 (</a:t>
            </a:r>
            <a:r>
              <a:rPr lang="es-ES_tradnl" sz="2400" dirty="0" err="1">
                <a:latin typeface="Times New Roman" charset="0"/>
                <a:ea typeface="Times New Roman" charset="0"/>
                <a:cs typeface="Times New Roman" charset="0"/>
              </a:rPr>
              <a:t>df</a:t>
            </a:r>
            <a:r>
              <a:rPr lang="es-ES_tradnl" sz="2400" dirty="0">
                <a:latin typeface="Times New Roman" charset="0"/>
                <a:ea typeface="Times New Roman" charset="0"/>
                <a:cs typeface="Times New Roman" charset="0"/>
              </a:rPr>
              <a:t>=6)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2175164" y="3865419"/>
            <a:ext cx="73429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2400" dirty="0" smtClean="0">
                <a:latin typeface="Times New Roman" charset="0"/>
                <a:ea typeface="Times New Roman" charset="0"/>
                <a:cs typeface="Times New Roman" charset="0"/>
              </a:rPr>
              <a:t>El valor máximo de la función de verosimilitud es </a:t>
            </a:r>
            <a:r>
              <a:rPr lang="es-ES_tradnl" sz="2400" b="1" dirty="0" smtClean="0">
                <a:latin typeface="Times New Roman" charset="0"/>
                <a:ea typeface="Times New Roman" charset="0"/>
                <a:cs typeface="Times New Roman" charset="0"/>
              </a:rPr>
              <a:t>-480.9 </a:t>
            </a:r>
            <a:r>
              <a:rPr lang="es-ES_tradnl" sz="2400" dirty="0" smtClean="0">
                <a:latin typeface="Times New Roman" charset="0"/>
                <a:ea typeface="Times New Roman" charset="0"/>
                <a:cs typeface="Times New Roman" charset="0"/>
              </a:rPr>
              <a:t>dados los datos</a:t>
            </a:r>
            <a:endParaRPr lang="es-ES_tradnl" sz="24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50351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4">
            <a:extLst>
              <a:ext uri="{FF2B5EF4-FFF2-40B4-BE49-F238E27FC236}">
                <a16:creationId xmlns:a16="http://schemas.microsoft.com/office/drawing/2014/main" xmlns="" id="{2AB79E2F-5447-48D0-BE9F-AD06F0C85AB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5360" y="107001"/>
            <a:ext cx="1152128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Ejemplo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ángulo 3"/>
          <p:cNvSpPr/>
          <p:nvPr/>
        </p:nvSpPr>
        <p:spPr>
          <a:xfrm>
            <a:off x="335360" y="920030"/>
            <a:ext cx="1132807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E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3.  Correr modelos alternativos/candidatos</a:t>
            </a:r>
            <a:endParaRPr lang="es-ES" sz="2400" b="0" dirty="0" smtClean="0">
              <a:latin typeface="Times New Roman" panose="02020603050405020304" pitchFamily="18" charset="0"/>
              <a:ea typeface="Cambria Math" charset="0"/>
              <a:cs typeface="Cambria Math" charset="0"/>
            </a:endParaRPr>
          </a:p>
        </p:txBody>
      </p:sp>
      <p:sp>
        <p:nvSpPr>
          <p:cNvPr id="2" name="Rectángulo 1"/>
          <p:cNvSpPr/>
          <p:nvPr/>
        </p:nvSpPr>
        <p:spPr>
          <a:xfrm>
            <a:off x="1577323" y="2260938"/>
            <a:ext cx="10086109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400" dirty="0" smtClean="0">
                <a:latin typeface="Times New Roman" charset="0"/>
                <a:ea typeface="Times New Roman" charset="0"/>
                <a:cs typeface="Times New Roman" charset="0"/>
              </a:rPr>
              <a:t>mod2&lt;- lm(</a:t>
            </a:r>
            <a:r>
              <a:rPr lang="es-ES_tradnl" sz="2400" dirty="0" err="1" smtClean="0">
                <a:latin typeface="Times New Roman" charset="0"/>
                <a:ea typeface="Times New Roman" charset="0"/>
                <a:cs typeface="Times New Roman" charset="0"/>
              </a:rPr>
              <a:t>Tiempo~Aire</a:t>
            </a:r>
            <a:r>
              <a:rPr lang="es-ES_tradnl" sz="2400" dirty="0">
                <a:latin typeface="Times New Roman" charset="0"/>
                <a:ea typeface="Times New Roman" charset="0"/>
                <a:cs typeface="Times New Roman" charset="0"/>
              </a:rPr>
              <a:t>, data=</a:t>
            </a:r>
            <a:r>
              <a:rPr lang="es-ES_tradnl" sz="2400" dirty="0" err="1">
                <a:latin typeface="Times New Roman" charset="0"/>
                <a:ea typeface="Times New Roman" charset="0"/>
                <a:cs typeface="Times New Roman" charset="0"/>
              </a:rPr>
              <a:t>saltiempo</a:t>
            </a:r>
            <a:r>
              <a:rPr lang="es-ES_tradnl" sz="2400" dirty="0" smtClean="0">
                <a:latin typeface="Times New Roman" charset="0"/>
                <a:ea typeface="Times New Roman" charset="0"/>
                <a:cs typeface="Times New Roman" charset="0"/>
              </a:rPr>
              <a:t>)</a:t>
            </a:r>
          </a:p>
          <a:p>
            <a:r>
              <a:rPr lang="es-ES_tradnl" sz="2400" dirty="0" smtClean="0">
                <a:latin typeface="Times New Roman" charset="0"/>
                <a:ea typeface="Times New Roman" charset="0"/>
                <a:cs typeface="Times New Roman" charset="0"/>
              </a:rPr>
              <a:t>mod3&lt;- lm(</a:t>
            </a:r>
            <a:r>
              <a:rPr lang="es-ES_tradnl" sz="2400" dirty="0" err="1" smtClean="0">
                <a:latin typeface="Times New Roman" charset="0"/>
                <a:ea typeface="Times New Roman" charset="0"/>
                <a:cs typeface="Times New Roman" charset="0"/>
              </a:rPr>
              <a:t>Tiempo~Cobertura</a:t>
            </a:r>
            <a:r>
              <a:rPr lang="es-ES_tradnl" sz="2400" dirty="0">
                <a:latin typeface="Times New Roman" charset="0"/>
                <a:ea typeface="Times New Roman" charset="0"/>
                <a:cs typeface="Times New Roman" charset="0"/>
              </a:rPr>
              <a:t>, data=</a:t>
            </a:r>
            <a:r>
              <a:rPr lang="es-ES_tradnl" sz="2400" dirty="0" err="1">
                <a:latin typeface="Times New Roman" charset="0"/>
                <a:ea typeface="Times New Roman" charset="0"/>
                <a:cs typeface="Times New Roman" charset="0"/>
              </a:rPr>
              <a:t>saltiempo</a:t>
            </a:r>
            <a:r>
              <a:rPr lang="es-ES_tradnl" sz="2400" dirty="0" smtClean="0">
                <a:latin typeface="Times New Roman" charset="0"/>
                <a:ea typeface="Times New Roman" charset="0"/>
                <a:cs typeface="Times New Roman" charset="0"/>
              </a:rPr>
              <a:t>) </a:t>
            </a:r>
          </a:p>
          <a:p>
            <a:r>
              <a:rPr lang="es-ES_tradnl" sz="2400" dirty="0" smtClean="0">
                <a:latin typeface="Times New Roman" charset="0"/>
                <a:ea typeface="Times New Roman" charset="0"/>
                <a:cs typeface="Times New Roman" charset="0"/>
              </a:rPr>
              <a:t>mod4&lt;- lm(</a:t>
            </a:r>
            <a:r>
              <a:rPr lang="es-ES_tradnl" sz="2400" dirty="0" err="1" smtClean="0">
                <a:latin typeface="Times New Roman" charset="0"/>
                <a:ea typeface="Times New Roman" charset="0"/>
                <a:cs typeface="Times New Roman" charset="0"/>
              </a:rPr>
              <a:t>Tiempo~Largo</a:t>
            </a:r>
            <a:r>
              <a:rPr lang="es-ES_tradnl" sz="2400" dirty="0">
                <a:latin typeface="Times New Roman" charset="0"/>
                <a:ea typeface="Times New Roman" charset="0"/>
                <a:cs typeface="Times New Roman" charset="0"/>
              </a:rPr>
              <a:t>, data=</a:t>
            </a:r>
            <a:r>
              <a:rPr lang="es-ES_tradnl" sz="2400" dirty="0" err="1">
                <a:latin typeface="Times New Roman" charset="0"/>
                <a:ea typeface="Times New Roman" charset="0"/>
                <a:cs typeface="Times New Roman" charset="0"/>
              </a:rPr>
              <a:t>saltiempo</a:t>
            </a:r>
            <a:r>
              <a:rPr lang="es-ES_tradnl" sz="2400" dirty="0" smtClean="0">
                <a:latin typeface="Times New Roman" charset="0"/>
                <a:ea typeface="Times New Roman" charset="0"/>
                <a:cs typeface="Times New Roman" charset="0"/>
              </a:rPr>
              <a:t>)</a:t>
            </a:r>
          </a:p>
          <a:p>
            <a:r>
              <a:rPr lang="es-ES_tradnl" sz="2400" dirty="0" smtClean="0">
                <a:latin typeface="Times New Roman" charset="0"/>
                <a:ea typeface="Times New Roman" charset="0"/>
                <a:cs typeface="Times New Roman" charset="0"/>
              </a:rPr>
              <a:t>mod5&lt;- lm(</a:t>
            </a:r>
            <a:r>
              <a:rPr lang="es-ES_tradnl" sz="2400" dirty="0" err="1" smtClean="0">
                <a:latin typeface="Times New Roman" charset="0"/>
                <a:ea typeface="Times New Roman" charset="0"/>
                <a:cs typeface="Times New Roman" charset="0"/>
              </a:rPr>
              <a:t>Tiempo~Largo+Cobertura</a:t>
            </a:r>
            <a:r>
              <a:rPr lang="es-ES_tradnl" sz="2400" dirty="0">
                <a:latin typeface="Times New Roman" charset="0"/>
                <a:ea typeface="Times New Roman" charset="0"/>
                <a:cs typeface="Times New Roman" charset="0"/>
              </a:rPr>
              <a:t>, data=</a:t>
            </a:r>
            <a:r>
              <a:rPr lang="es-ES_tradnl" sz="2400" dirty="0" err="1">
                <a:latin typeface="Times New Roman" charset="0"/>
                <a:ea typeface="Times New Roman" charset="0"/>
                <a:cs typeface="Times New Roman" charset="0"/>
              </a:rPr>
              <a:t>saltiempo</a:t>
            </a:r>
            <a:r>
              <a:rPr lang="es-ES_tradnl" sz="2400" dirty="0" smtClean="0">
                <a:latin typeface="Times New Roman" charset="0"/>
                <a:ea typeface="Times New Roman" charset="0"/>
                <a:cs typeface="Times New Roman" charset="0"/>
              </a:rPr>
              <a:t>)</a:t>
            </a:r>
          </a:p>
          <a:p>
            <a:r>
              <a:rPr lang="es-ES_tradnl" sz="2400" dirty="0" smtClean="0">
                <a:latin typeface="Times New Roman" charset="0"/>
                <a:ea typeface="Times New Roman" charset="0"/>
                <a:cs typeface="Times New Roman" charset="0"/>
              </a:rPr>
              <a:t>mod6&lt;- lm(</a:t>
            </a:r>
            <a:r>
              <a:rPr lang="es-ES_tradnl" sz="2400" dirty="0" err="1" smtClean="0">
                <a:latin typeface="Times New Roman" charset="0"/>
                <a:ea typeface="Times New Roman" charset="0"/>
                <a:cs typeface="Times New Roman" charset="0"/>
              </a:rPr>
              <a:t>Tiempo~Largo+Cobertura+Cobertura:Largo</a:t>
            </a:r>
            <a:r>
              <a:rPr lang="es-ES_tradnl" sz="2400" dirty="0">
                <a:latin typeface="Times New Roman" charset="0"/>
                <a:ea typeface="Times New Roman" charset="0"/>
                <a:cs typeface="Times New Roman" charset="0"/>
              </a:rPr>
              <a:t>, data=</a:t>
            </a:r>
            <a:r>
              <a:rPr lang="es-ES_tradnl" sz="2400" dirty="0" err="1">
                <a:latin typeface="Times New Roman" charset="0"/>
                <a:ea typeface="Times New Roman" charset="0"/>
                <a:cs typeface="Times New Roman" charset="0"/>
              </a:rPr>
              <a:t>saltiempo</a:t>
            </a:r>
            <a:r>
              <a:rPr lang="es-ES_tradnl" sz="2400" dirty="0" smtClean="0">
                <a:latin typeface="Times New Roman" charset="0"/>
                <a:ea typeface="Times New Roman" charset="0"/>
                <a:cs typeface="Times New Roman" charset="0"/>
              </a:rPr>
              <a:t>)</a:t>
            </a:r>
          </a:p>
          <a:p>
            <a:r>
              <a:rPr lang="es-ES_tradnl" sz="2400" dirty="0" smtClean="0">
                <a:latin typeface="Times New Roman" charset="0"/>
                <a:ea typeface="Times New Roman" charset="0"/>
                <a:cs typeface="Times New Roman" charset="0"/>
              </a:rPr>
              <a:t>mod7&lt;- lm(</a:t>
            </a:r>
            <a:r>
              <a:rPr lang="es-ES_tradnl" sz="2400" dirty="0" err="1" smtClean="0">
                <a:latin typeface="Times New Roman" charset="0"/>
                <a:ea typeface="Times New Roman" charset="0"/>
                <a:cs typeface="Times New Roman" charset="0"/>
              </a:rPr>
              <a:t>Tiempo~Aire+Largo+Cobertura</a:t>
            </a:r>
            <a:r>
              <a:rPr lang="es-ES_tradnl" sz="2400" dirty="0">
                <a:latin typeface="Times New Roman" charset="0"/>
                <a:ea typeface="Times New Roman" charset="0"/>
                <a:cs typeface="Times New Roman" charset="0"/>
              </a:rPr>
              <a:t>, data=</a:t>
            </a:r>
            <a:r>
              <a:rPr lang="es-ES_tradnl" sz="2400" dirty="0" err="1">
                <a:latin typeface="Times New Roman" charset="0"/>
                <a:ea typeface="Times New Roman" charset="0"/>
                <a:cs typeface="Times New Roman" charset="0"/>
              </a:rPr>
              <a:t>saltiempo</a:t>
            </a:r>
            <a:r>
              <a:rPr lang="es-ES_tradnl" sz="2400" dirty="0">
                <a:latin typeface="Times New Roman" charset="0"/>
                <a:ea typeface="Times New Roman" charset="0"/>
                <a:cs typeface="Times New Roman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5323568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4">
            <a:extLst>
              <a:ext uri="{FF2B5EF4-FFF2-40B4-BE49-F238E27FC236}">
                <a16:creationId xmlns:a16="http://schemas.microsoft.com/office/drawing/2014/main" xmlns="" id="{2AB79E2F-5447-48D0-BE9F-AD06F0C85AB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5360" y="107001"/>
            <a:ext cx="1152128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Ejemplo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ángulo 3"/>
          <p:cNvSpPr/>
          <p:nvPr/>
        </p:nvSpPr>
        <p:spPr>
          <a:xfrm>
            <a:off x="528568" y="1283252"/>
            <a:ext cx="1132807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E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s-E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 Obtener AIC, Delta AIC, Pesos </a:t>
            </a:r>
            <a:endParaRPr lang="es-ES" sz="2400" b="0" dirty="0" smtClean="0">
              <a:latin typeface="Times New Roman" panose="02020603050405020304" pitchFamily="18" charset="0"/>
              <a:ea typeface="Cambria Math" charset="0"/>
              <a:cs typeface="Cambria Math" charset="0"/>
            </a:endParaRPr>
          </a:p>
        </p:txBody>
      </p:sp>
      <p:sp>
        <p:nvSpPr>
          <p:cNvPr id="2" name="Rectángulo 1"/>
          <p:cNvSpPr/>
          <p:nvPr/>
        </p:nvSpPr>
        <p:spPr>
          <a:xfrm>
            <a:off x="1041941" y="2122254"/>
            <a:ext cx="944594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400" dirty="0" smtClean="0">
                <a:latin typeface="Times New Roman" charset="0"/>
                <a:ea typeface="Times New Roman" charset="0"/>
                <a:cs typeface="Times New Roman" charset="0"/>
              </a:rPr>
              <a:t>AICc_1</a:t>
            </a:r>
            <a:r>
              <a:rPr lang="es-ES_tradnl" sz="2400" dirty="0">
                <a:latin typeface="Times New Roman" charset="0"/>
                <a:ea typeface="Times New Roman" charset="0"/>
                <a:cs typeface="Times New Roman" charset="0"/>
              </a:rPr>
              <a:t>&lt;--2*</a:t>
            </a:r>
            <a:r>
              <a:rPr lang="es-ES_tradnl" sz="2400" dirty="0" err="1">
                <a:latin typeface="Times New Roman" charset="0"/>
                <a:ea typeface="Times New Roman" charset="0"/>
                <a:cs typeface="Times New Roman" charset="0"/>
              </a:rPr>
              <a:t>logLik</a:t>
            </a:r>
            <a:r>
              <a:rPr lang="es-ES_tradnl" sz="2400" dirty="0">
                <a:latin typeface="Times New Roman" charset="0"/>
                <a:ea typeface="Times New Roman" charset="0"/>
                <a:cs typeface="Times New Roman" charset="0"/>
              </a:rPr>
              <a:t>(mod1)[1]+2*(</a:t>
            </a:r>
            <a:r>
              <a:rPr lang="es-ES_tradnl" sz="2400" dirty="0" err="1">
                <a:latin typeface="Times New Roman" charset="0"/>
                <a:ea typeface="Times New Roman" charset="0"/>
                <a:cs typeface="Times New Roman" charset="0"/>
              </a:rPr>
              <a:t>length</a:t>
            </a:r>
            <a:r>
              <a:rPr lang="es-ES_tradnl" sz="2400" dirty="0">
                <a:latin typeface="Times New Roman" charset="0"/>
                <a:ea typeface="Times New Roman" charset="0"/>
                <a:cs typeface="Times New Roman" charset="0"/>
              </a:rPr>
              <a:t>(</a:t>
            </a:r>
            <a:r>
              <a:rPr lang="es-ES_tradnl" sz="2400" dirty="0" err="1">
                <a:latin typeface="Times New Roman" charset="0"/>
                <a:ea typeface="Times New Roman" charset="0"/>
                <a:cs typeface="Times New Roman" charset="0"/>
              </a:rPr>
              <a:t>coefficients</a:t>
            </a:r>
            <a:r>
              <a:rPr lang="es-ES_tradnl" sz="2400" dirty="0">
                <a:latin typeface="Times New Roman" charset="0"/>
                <a:ea typeface="Times New Roman" charset="0"/>
                <a:cs typeface="Times New Roman" charset="0"/>
              </a:rPr>
              <a:t>(mod1))+1)+ (2*(</a:t>
            </a:r>
            <a:r>
              <a:rPr lang="es-ES_tradnl" sz="2400" dirty="0" err="1">
                <a:latin typeface="Times New Roman" charset="0"/>
                <a:ea typeface="Times New Roman" charset="0"/>
                <a:cs typeface="Times New Roman" charset="0"/>
              </a:rPr>
              <a:t>length</a:t>
            </a:r>
            <a:r>
              <a:rPr lang="es-ES_tradnl" sz="2400" dirty="0">
                <a:latin typeface="Times New Roman" charset="0"/>
                <a:ea typeface="Times New Roman" charset="0"/>
                <a:cs typeface="Times New Roman" charset="0"/>
              </a:rPr>
              <a:t>(</a:t>
            </a:r>
            <a:r>
              <a:rPr lang="es-ES_tradnl" sz="2400" dirty="0" err="1">
                <a:latin typeface="Times New Roman" charset="0"/>
                <a:ea typeface="Times New Roman" charset="0"/>
                <a:cs typeface="Times New Roman" charset="0"/>
              </a:rPr>
              <a:t>coefficients</a:t>
            </a:r>
            <a:r>
              <a:rPr lang="es-ES_tradnl" sz="2400" dirty="0">
                <a:latin typeface="Times New Roman" charset="0"/>
                <a:ea typeface="Times New Roman" charset="0"/>
                <a:cs typeface="Times New Roman" charset="0"/>
              </a:rPr>
              <a:t>(mod1))))*(</a:t>
            </a:r>
            <a:r>
              <a:rPr lang="es-ES_tradnl" sz="2400" dirty="0" err="1">
                <a:latin typeface="Times New Roman" charset="0"/>
                <a:ea typeface="Times New Roman" charset="0"/>
                <a:cs typeface="Times New Roman" charset="0"/>
              </a:rPr>
              <a:t>length</a:t>
            </a:r>
            <a:r>
              <a:rPr lang="es-ES_tradnl" sz="2400" dirty="0">
                <a:latin typeface="Times New Roman" charset="0"/>
                <a:ea typeface="Times New Roman" charset="0"/>
                <a:cs typeface="Times New Roman" charset="0"/>
              </a:rPr>
              <a:t>(</a:t>
            </a:r>
            <a:r>
              <a:rPr lang="es-ES_tradnl" sz="2400" dirty="0" err="1">
                <a:latin typeface="Times New Roman" charset="0"/>
                <a:ea typeface="Times New Roman" charset="0"/>
                <a:cs typeface="Times New Roman" charset="0"/>
              </a:rPr>
              <a:t>coefficients</a:t>
            </a:r>
            <a:r>
              <a:rPr lang="es-ES_tradnl" sz="2400" dirty="0">
                <a:latin typeface="Times New Roman" charset="0"/>
                <a:ea typeface="Times New Roman" charset="0"/>
                <a:cs typeface="Times New Roman" charset="0"/>
              </a:rPr>
              <a:t>(mod1)+1</a:t>
            </a:r>
            <a:r>
              <a:rPr lang="es-ES_tradnl" sz="2400" dirty="0" smtClean="0">
                <a:latin typeface="Times New Roman" charset="0"/>
                <a:ea typeface="Times New Roman" charset="0"/>
                <a:cs typeface="Times New Roman" charset="0"/>
              </a:rPr>
              <a:t>))</a:t>
            </a:r>
          </a:p>
          <a:p>
            <a:r>
              <a:rPr lang="es-ES_tradnl" sz="2400" dirty="0" smtClean="0">
                <a:latin typeface="Times New Roman" charset="0"/>
                <a:ea typeface="Times New Roman" charset="0"/>
                <a:cs typeface="Times New Roman" charset="0"/>
              </a:rPr>
              <a:t>/(</a:t>
            </a:r>
            <a:r>
              <a:rPr lang="es-ES_tradnl" sz="2400" dirty="0">
                <a:latin typeface="Times New Roman" charset="0"/>
                <a:ea typeface="Times New Roman" charset="0"/>
                <a:cs typeface="Times New Roman" charset="0"/>
              </a:rPr>
              <a:t>150-length(</a:t>
            </a:r>
            <a:r>
              <a:rPr lang="es-ES_tradnl" sz="2400" dirty="0" err="1">
                <a:latin typeface="Times New Roman" charset="0"/>
                <a:ea typeface="Times New Roman" charset="0"/>
                <a:cs typeface="Times New Roman" charset="0"/>
              </a:rPr>
              <a:t>coefficients</a:t>
            </a:r>
            <a:r>
              <a:rPr lang="es-ES_tradnl" sz="2400" dirty="0">
                <a:latin typeface="Times New Roman" charset="0"/>
                <a:ea typeface="Times New Roman" charset="0"/>
                <a:cs typeface="Times New Roman" charset="0"/>
              </a:rPr>
              <a:t>(mod1))-1)</a:t>
            </a:r>
          </a:p>
        </p:txBody>
      </p:sp>
      <p:sp>
        <p:nvSpPr>
          <p:cNvPr id="5" name="Rectángulo 4"/>
          <p:cNvSpPr/>
          <p:nvPr/>
        </p:nvSpPr>
        <p:spPr>
          <a:xfrm>
            <a:off x="1041941" y="3699920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_tradnl" sz="2400" dirty="0" smtClean="0">
                <a:latin typeface="Times New Roman" charset="0"/>
                <a:ea typeface="Times New Roman" charset="0"/>
                <a:cs typeface="Times New Roman" charset="0"/>
              </a:rPr>
              <a:t>Delta_AIC</a:t>
            </a:r>
            <a:r>
              <a:rPr lang="es-ES_tradnl" sz="2400" dirty="0">
                <a:latin typeface="Times New Roman" charset="0"/>
                <a:ea typeface="Times New Roman" charset="0"/>
                <a:cs typeface="Times New Roman" charset="0"/>
              </a:rPr>
              <a:t>_1</a:t>
            </a:r>
            <a:r>
              <a:rPr lang="es-ES_tradnl" sz="2400" dirty="0" smtClean="0">
                <a:latin typeface="Times New Roman" charset="0"/>
                <a:ea typeface="Times New Roman" charset="0"/>
                <a:cs typeface="Times New Roman" charset="0"/>
              </a:rPr>
              <a:t>&lt;-AICc_1-min(</a:t>
            </a:r>
            <a:r>
              <a:rPr lang="es-ES_tradnl" sz="2400" dirty="0" err="1" smtClean="0">
                <a:latin typeface="Times New Roman" charset="0"/>
                <a:ea typeface="Times New Roman" charset="0"/>
                <a:cs typeface="Times New Roman" charset="0"/>
              </a:rPr>
              <a:t>AICtotal</a:t>
            </a:r>
            <a:r>
              <a:rPr lang="es-ES_tradnl" sz="2400" dirty="0" smtClean="0">
                <a:latin typeface="Times New Roman" charset="0"/>
                <a:ea typeface="Times New Roman" charset="0"/>
                <a:cs typeface="Times New Roman" charset="0"/>
              </a:rPr>
              <a:t>)</a:t>
            </a:r>
            <a:endParaRPr lang="es-ES_tradnl" sz="24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6" name="Rectángulo 5"/>
          <p:cNvSpPr/>
          <p:nvPr/>
        </p:nvSpPr>
        <p:spPr>
          <a:xfrm>
            <a:off x="1041941" y="4768334"/>
            <a:ext cx="964629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2400" dirty="0" smtClean="0">
                <a:latin typeface="Times New Roman" charset="0"/>
                <a:ea typeface="Times New Roman" charset="0"/>
                <a:cs typeface="Times New Roman" charset="0"/>
              </a:rPr>
              <a:t>Pesos AIC</a:t>
            </a:r>
            <a:r>
              <a:rPr lang="es-ES_tradnl" sz="2400" dirty="0">
                <a:latin typeface="Times New Roman" charset="0"/>
                <a:ea typeface="Times New Roman" charset="0"/>
                <a:cs typeface="Times New Roman" charset="0"/>
              </a:rPr>
              <a:t>_1</a:t>
            </a:r>
            <a:r>
              <a:rPr lang="es-ES_tradnl" sz="2400" dirty="0" smtClean="0">
                <a:latin typeface="Times New Roman" charset="0"/>
                <a:ea typeface="Times New Roman" charset="0"/>
                <a:cs typeface="Times New Roman" charset="0"/>
              </a:rPr>
              <a:t> &lt;- </a:t>
            </a:r>
            <a:r>
              <a:rPr lang="es-ES_tradnl" sz="2400" dirty="0" err="1" smtClean="0">
                <a:latin typeface="Times New Roman" charset="0"/>
                <a:ea typeface="Times New Roman" charset="0"/>
                <a:cs typeface="Times New Roman" charset="0"/>
              </a:rPr>
              <a:t>exp</a:t>
            </a:r>
            <a:r>
              <a:rPr lang="es-ES_tradnl" sz="2400" dirty="0" smtClean="0">
                <a:latin typeface="Times New Roman" charset="0"/>
                <a:ea typeface="Times New Roman" charset="0"/>
                <a:cs typeface="Times New Roman" charset="0"/>
              </a:rPr>
              <a:t>(-Delta_AIC_1/2)/sum(</a:t>
            </a:r>
            <a:r>
              <a:rPr lang="es-ES_tradnl" sz="2400" dirty="0" err="1">
                <a:latin typeface="Times New Roman" charset="0"/>
                <a:ea typeface="Times New Roman" charset="0"/>
                <a:cs typeface="Times New Roman" charset="0"/>
              </a:rPr>
              <a:t>exp</a:t>
            </a:r>
            <a:r>
              <a:rPr lang="es-ES_tradnl" sz="2400" dirty="0">
                <a:latin typeface="Times New Roman" charset="0"/>
                <a:ea typeface="Times New Roman" charset="0"/>
                <a:cs typeface="Times New Roman" charset="0"/>
              </a:rPr>
              <a:t>(-</a:t>
            </a:r>
            <a:r>
              <a:rPr lang="es-ES_tradnl" sz="2400" dirty="0" err="1">
                <a:latin typeface="Times New Roman" charset="0"/>
                <a:ea typeface="Times New Roman" charset="0"/>
                <a:cs typeface="Times New Roman" charset="0"/>
              </a:rPr>
              <a:t>Resultados$Delta_AICc</a:t>
            </a:r>
            <a:r>
              <a:rPr lang="es-ES_tradnl" sz="2400" dirty="0">
                <a:latin typeface="Times New Roman" charset="0"/>
                <a:ea typeface="Times New Roman" charset="0"/>
                <a:cs typeface="Times New Roman" charset="0"/>
              </a:rPr>
              <a:t>/2</a:t>
            </a:r>
            <a:r>
              <a:rPr lang="es-ES_tradnl" sz="2400" dirty="0" smtClean="0">
                <a:latin typeface="Times New Roman" charset="0"/>
                <a:ea typeface="Times New Roman" charset="0"/>
                <a:cs typeface="Times New Roman" charset="0"/>
              </a:rPr>
              <a:t>))</a:t>
            </a:r>
            <a:endParaRPr lang="es-ES_tradnl" sz="24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69153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4">
            <a:extLst>
              <a:ext uri="{FF2B5EF4-FFF2-40B4-BE49-F238E27FC236}">
                <a16:creationId xmlns:a16="http://schemas.microsoft.com/office/drawing/2014/main" xmlns="" id="{2AB79E2F-5447-48D0-BE9F-AD06F0C85AB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5360" y="107001"/>
            <a:ext cx="1152128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Ejemplo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ángulo 3"/>
          <p:cNvSpPr/>
          <p:nvPr/>
        </p:nvSpPr>
        <p:spPr>
          <a:xfrm>
            <a:off x="528568" y="1283252"/>
            <a:ext cx="1132807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E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5.  Generar tabla con resultados</a:t>
            </a:r>
            <a:endParaRPr lang="es-ES" sz="2400" b="0" dirty="0" smtClean="0">
              <a:latin typeface="Times New Roman" panose="02020603050405020304" pitchFamily="18" charset="0"/>
              <a:ea typeface="Cambria Math" charset="0"/>
              <a:cs typeface="Cambria Math" charset="0"/>
            </a:endParaRPr>
          </a:p>
        </p:txBody>
      </p:sp>
      <p:graphicFrame>
        <p:nvGraphicFramePr>
          <p:cNvPr id="6" name="Tab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0372615"/>
              </p:ext>
            </p:extLst>
          </p:nvPr>
        </p:nvGraphicFramePr>
        <p:xfrm>
          <a:off x="1465523" y="2119745"/>
          <a:ext cx="8817610" cy="3291840"/>
        </p:xfrm>
        <a:graphic>
          <a:graphicData uri="http://schemas.openxmlformats.org/drawingml/2006/table">
            <a:tbl>
              <a:tblPr firstRow="1" firstCol="1" bandRow="1">
                <a:tableStyleId>{073A0DAA-6AF3-43AB-8588-CEC1D06C72B9}</a:tableStyleId>
              </a:tblPr>
              <a:tblGrid>
                <a:gridCol w="791210"/>
                <a:gridCol w="3913505"/>
                <a:gridCol w="1149350"/>
                <a:gridCol w="1394921"/>
                <a:gridCol w="1568624"/>
              </a:tblGrid>
              <a:tr h="9431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_tradnl" sz="1800">
                          <a:effectLst/>
                        </a:rPr>
                        <a:t> </a:t>
                      </a:r>
                      <a:endParaRPr lang="es-ES_tradnl" sz="12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_tradnl" sz="1800">
                          <a:effectLst/>
                        </a:rPr>
                        <a:t>Modelo</a:t>
                      </a:r>
                      <a:endParaRPr lang="es-ES_tradnl" sz="12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_tradnl" sz="1800">
                          <a:effectLst/>
                        </a:rPr>
                        <a:t>AICc</a:t>
                      </a:r>
                      <a:endParaRPr lang="es-ES_tradnl" sz="12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_tradnl" sz="1800">
                          <a:effectLst/>
                        </a:rPr>
                        <a:t>DeltaAICc</a:t>
                      </a:r>
                      <a:endParaRPr lang="es-ES_tradnl" sz="12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_tradnl" sz="1800">
                          <a:effectLst/>
                        </a:rPr>
                        <a:t>AICcPeso</a:t>
                      </a:r>
                      <a:endParaRPr lang="es-ES_tradnl" sz="12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_tradnl" sz="1800">
                          <a:effectLst/>
                        </a:rPr>
                        <a:t>7</a:t>
                      </a:r>
                      <a:endParaRPr lang="es-ES_tradnl" sz="12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_tradnl" sz="1800">
                          <a:effectLst/>
                        </a:rPr>
                        <a:t>Aire+Largo+Cobertura</a:t>
                      </a:r>
                      <a:endParaRPr lang="es-ES_tradnl" sz="1200"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_tradnl" sz="1800">
                          <a:effectLst/>
                        </a:rPr>
                        <a:t> </a:t>
                      </a:r>
                      <a:endParaRPr lang="es-ES_tradnl" sz="12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_tradnl" sz="1800">
                          <a:effectLst/>
                        </a:rPr>
                        <a:t>972.5865</a:t>
                      </a:r>
                      <a:endParaRPr lang="es-ES_tradnl" sz="12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_tradnl" sz="1800">
                          <a:effectLst/>
                        </a:rPr>
                        <a:t>0.000000</a:t>
                      </a:r>
                      <a:endParaRPr lang="es-ES_tradnl" sz="12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_tradnl" sz="1800">
                          <a:effectLst/>
                        </a:rPr>
                        <a:t>6.902973e-01</a:t>
                      </a:r>
                      <a:endParaRPr lang="es-ES_tradnl" sz="12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_tradnl" sz="1800">
                          <a:effectLst/>
                        </a:rPr>
                        <a:t>1</a:t>
                      </a:r>
                      <a:endParaRPr lang="es-ES_tradnl" sz="12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_tradnl" sz="1800">
                          <a:effectLst/>
                        </a:rPr>
                        <a:t>Largo+Aire+Cobertura+Largo:Cobertura</a:t>
                      </a:r>
                      <a:endParaRPr lang="es-ES_tradnl" sz="12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_tradnl" sz="1800">
                          <a:effectLst/>
                        </a:rPr>
                        <a:t>974.1901</a:t>
                      </a:r>
                      <a:endParaRPr lang="es-ES_tradnl" sz="12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_tradnl" sz="1800">
                          <a:effectLst/>
                        </a:rPr>
                        <a:t>1.603581</a:t>
                      </a:r>
                      <a:endParaRPr lang="es-ES_tradnl" sz="12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_tradnl" sz="1800">
                          <a:effectLst/>
                        </a:rPr>
                        <a:t>3.096158e-01</a:t>
                      </a:r>
                      <a:endParaRPr lang="es-ES_tradnl" sz="12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</a:tr>
              <a:tr h="23685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_tradnl" sz="1800">
                          <a:effectLst/>
                        </a:rPr>
                        <a:t>2</a:t>
                      </a:r>
                      <a:endParaRPr lang="es-ES_tradnl" sz="12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_tradnl" sz="1800">
                          <a:effectLst/>
                        </a:rPr>
                        <a:t>Aire</a:t>
                      </a:r>
                      <a:endParaRPr lang="es-ES_tradnl" sz="12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_tradnl" sz="1800">
                          <a:effectLst/>
                        </a:rPr>
                        <a:t>990.5454</a:t>
                      </a:r>
                      <a:endParaRPr lang="es-ES_tradnl" sz="12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_tradnl" sz="1800">
                          <a:effectLst/>
                        </a:rPr>
                        <a:t>17.958969</a:t>
                      </a:r>
                      <a:endParaRPr lang="es-ES_tradnl" sz="12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_tradnl" sz="1800">
                          <a:effectLst/>
                        </a:rPr>
                        <a:t>8.695523e-05</a:t>
                      </a:r>
                      <a:endParaRPr lang="es-ES_tradnl" sz="1200"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_tradnl" sz="1800">
                          <a:effectLst/>
                        </a:rPr>
                        <a:t> </a:t>
                      </a:r>
                      <a:endParaRPr lang="es-ES_tradnl" sz="12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_tradnl" sz="1800">
                          <a:effectLst/>
                        </a:rPr>
                        <a:t>6</a:t>
                      </a:r>
                      <a:endParaRPr lang="es-ES_tradnl" sz="12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_tradnl" sz="1800">
                          <a:effectLst/>
                        </a:rPr>
                        <a:t>Largo+Cobertura+Largo:Cobertura</a:t>
                      </a:r>
                      <a:endParaRPr lang="es-ES_tradnl" sz="12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_tradnl" sz="1800">
                          <a:effectLst/>
                        </a:rPr>
                        <a:t>1124.6028</a:t>
                      </a:r>
                      <a:endParaRPr lang="es-ES_tradnl" sz="12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_tradnl" sz="1800">
                          <a:effectLst/>
                        </a:rPr>
                        <a:t>152.016295</a:t>
                      </a:r>
                      <a:endParaRPr lang="es-ES_tradnl" sz="12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_tradnl" sz="1800">
                          <a:effectLst/>
                        </a:rPr>
                        <a:t>6.747099e-34</a:t>
                      </a:r>
                      <a:endParaRPr lang="es-ES_tradnl" sz="12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_tradnl" sz="1800">
                          <a:effectLst/>
                        </a:rPr>
                        <a:t>3</a:t>
                      </a:r>
                      <a:endParaRPr lang="es-ES_tradnl" sz="12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_tradnl" sz="1800">
                          <a:effectLst/>
                        </a:rPr>
                        <a:t>Cobertura</a:t>
                      </a:r>
                      <a:endParaRPr lang="es-ES_tradnl" sz="1200"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_tradnl" sz="1800">
                          <a:effectLst/>
                        </a:rPr>
                        <a:t> </a:t>
                      </a:r>
                      <a:endParaRPr lang="es-ES_tradnl" sz="12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_tradnl" sz="1800">
                          <a:effectLst/>
                        </a:rPr>
                        <a:t>1157.4813</a:t>
                      </a:r>
                      <a:endParaRPr lang="es-ES_tradnl" sz="12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_tradnl" sz="1800">
                          <a:effectLst/>
                        </a:rPr>
                        <a:t>184.894853</a:t>
                      </a:r>
                      <a:endParaRPr lang="es-ES_tradnl" sz="12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_tradnl" sz="1800">
                          <a:effectLst/>
                        </a:rPr>
                        <a:t>4.893606e-41</a:t>
                      </a:r>
                      <a:endParaRPr lang="es-ES_tradnl" sz="12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_tradnl" sz="1800">
                          <a:effectLst/>
                        </a:rPr>
                        <a:t>5</a:t>
                      </a:r>
                      <a:endParaRPr lang="es-ES_tradnl" sz="12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_tradnl" sz="1800">
                          <a:effectLst/>
                        </a:rPr>
                        <a:t>Largo+Cobertura</a:t>
                      </a:r>
                      <a:endParaRPr lang="es-ES_tradnl" sz="12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_tradnl" sz="1800">
                          <a:effectLst/>
                        </a:rPr>
                        <a:t>1159.5821</a:t>
                      </a:r>
                      <a:endParaRPr lang="es-ES_tradnl" sz="12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_tradnl" sz="1800">
                          <a:effectLst/>
                        </a:rPr>
                        <a:t>186.995641</a:t>
                      </a:r>
                      <a:endParaRPr lang="es-ES_tradnl" sz="12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_tradnl" sz="1800">
                          <a:effectLst/>
                        </a:rPr>
                        <a:t>1.711783e-41</a:t>
                      </a:r>
                      <a:endParaRPr lang="es-ES_tradnl" sz="12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_tradnl" sz="1800">
                          <a:effectLst/>
                        </a:rPr>
                        <a:t>4</a:t>
                      </a:r>
                      <a:endParaRPr lang="es-ES_tradnl" sz="12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_tradnl" sz="1800">
                          <a:effectLst/>
                        </a:rPr>
                        <a:t>Largo</a:t>
                      </a:r>
                      <a:endParaRPr lang="es-ES_tradnl" sz="1200"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_tradnl" sz="1800">
                          <a:effectLst/>
                        </a:rPr>
                        <a:t> </a:t>
                      </a:r>
                      <a:endParaRPr lang="es-ES_tradnl" sz="12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_tradnl" sz="1800">
                          <a:effectLst/>
                        </a:rPr>
                        <a:t>1232.7768</a:t>
                      </a:r>
                      <a:endParaRPr lang="es-ES_tradnl" sz="12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_tradnl" sz="1800">
                          <a:effectLst/>
                        </a:rPr>
                        <a:t>260.190317</a:t>
                      </a:r>
                      <a:endParaRPr lang="es-ES_tradnl" sz="12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_tradnl" sz="1800" dirty="0">
                          <a:effectLst/>
                        </a:rPr>
                        <a:t>2.184876e-57</a:t>
                      </a:r>
                      <a:endParaRPr lang="es-ES_tradnl" sz="12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sp>
        <p:nvSpPr>
          <p:cNvPr id="8" name="CuadroTexto 7"/>
          <p:cNvSpPr txBox="1"/>
          <p:nvPr/>
        </p:nvSpPr>
        <p:spPr>
          <a:xfrm>
            <a:off x="528568" y="5661722"/>
            <a:ext cx="108175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2400" dirty="0" smtClean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El modelo 7 es 0.69/0.39= 1.7 más probable de ser mejor modelo que el modelo 1 </a:t>
            </a:r>
          </a:p>
          <a:p>
            <a:pPr algn="ctr"/>
            <a:r>
              <a:rPr lang="es-ES_tradnl" sz="2400" dirty="0" smtClean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y ~9 veces mejor que el modelo 2</a:t>
            </a:r>
            <a:endParaRPr lang="es-ES_tradnl" sz="2400" dirty="0">
              <a:solidFill>
                <a:srgbClr val="C0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89132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4">
            <a:extLst>
              <a:ext uri="{FF2B5EF4-FFF2-40B4-BE49-F238E27FC236}">
                <a16:creationId xmlns:a16="http://schemas.microsoft.com/office/drawing/2014/main" xmlns="" id="{2AB79E2F-5447-48D0-BE9F-AD06F0C85AB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5360" y="107001"/>
            <a:ext cx="1152128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Inferencia</a:t>
            </a:r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multimodelo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865909" y="1743715"/>
            <a:ext cx="1046018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s-ES_tradnl" sz="2400" dirty="0" smtClean="0">
                <a:latin typeface="Times New Roman" charset="0"/>
                <a:ea typeface="Times New Roman" charset="0"/>
                <a:cs typeface="Times New Roman" charset="0"/>
              </a:rPr>
              <a:t>Cuando tenemos múltiples modelos, podemos basar nuestra inferencia sobre el modelo que se encuentra en la primera posición, siempre y cuando su peso &gt;0.90</a:t>
            </a:r>
          </a:p>
          <a:p>
            <a:pPr marL="285750" indent="-285750">
              <a:buFont typeface="Arial" charset="0"/>
              <a:buChar char="•"/>
            </a:pPr>
            <a:endParaRPr lang="es-ES_tradnl" sz="24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s-ES_tradnl" sz="2400" dirty="0" smtClean="0">
                <a:latin typeface="Times New Roman" charset="0"/>
                <a:ea typeface="Times New Roman" charset="0"/>
                <a:cs typeface="Times New Roman" charset="0"/>
              </a:rPr>
              <a:t>Cuando el peso &lt;0.90, distintos modelos son plausibles.</a:t>
            </a:r>
          </a:p>
          <a:p>
            <a:pPr marL="285750" indent="-285750">
              <a:buFont typeface="Arial" charset="0"/>
              <a:buChar char="•"/>
            </a:pPr>
            <a:endParaRPr lang="es-ES_tradnl" sz="24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s-ES_tradnl" sz="2400" dirty="0" smtClean="0">
                <a:latin typeface="Times New Roman" charset="0"/>
                <a:ea typeface="Times New Roman" charset="0"/>
                <a:cs typeface="Times New Roman" charset="0"/>
              </a:rPr>
              <a:t>En este caso, la mejor estrategia es basar la inferencia sobre el conjunto de modelos candidatos (Inferencia </a:t>
            </a:r>
            <a:r>
              <a:rPr lang="es-ES_tradnl" sz="2400" dirty="0" err="1" smtClean="0">
                <a:latin typeface="Times New Roman" charset="0"/>
                <a:ea typeface="Times New Roman" charset="0"/>
                <a:cs typeface="Times New Roman" charset="0"/>
              </a:rPr>
              <a:t>multimodelo</a:t>
            </a:r>
            <a:r>
              <a:rPr lang="es-ES_tradnl" sz="2400" dirty="0" smtClean="0">
                <a:latin typeface="Times New Roman" charset="0"/>
                <a:ea typeface="Times New Roman" charset="0"/>
                <a:cs typeface="Times New Roman" charset="0"/>
              </a:rPr>
              <a:t>).</a:t>
            </a:r>
            <a:endParaRPr lang="es-ES_tradnl" sz="24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12896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4">
            <a:extLst>
              <a:ext uri="{FF2B5EF4-FFF2-40B4-BE49-F238E27FC236}">
                <a16:creationId xmlns:a16="http://schemas.microsoft.com/office/drawing/2014/main" xmlns="" id="{2AB79E2F-5447-48D0-BE9F-AD06F0C85AB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5360" y="107001"/>
            <a:ext cx="1152128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Inferencia</a:t>
            </a:r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multimodelo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ángulo 3"/>
          <p:cNvSpPr/>
          <p:nvPr/>
        </p:nvSpPr>
        <p:spPr>
          <a:xfrm>
            <a:off x="528568" y="1052419"/>
            <a:ext cx="1132807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ES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Calcular </a:t>
            </a:r>
            <a:r>
              <a:rPr lang="es-E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el promedio de modelos</a:t>
            </a:r>
            <a:endParaRPr lang="es-ES" sz="2400" b="0" dirty="0" smtClean="0">
              <a:latin typeface="Times New Roman" panose="02020603050405020304" pitchFamily="18" charset="0"/>
              <a:ea typeface="Cambria Math" charset="0"/>
              <a:cs typeface="Cambria Math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uadroTexto 4"/>
              <p:cNvSpPr txBox="1"/>
              <p:nvPr/>
            </p:nvSpPr>
            <p:spPr>
              <a:xfrm>
                <a:off x="865909" y="1905504"/>
                <a:ext cx="10460182" cy="34808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charset="0"/>
                  <a:buChar char="•"/>
                </a:pPr>
                <a:r>
                  <a:rPr lang="es-ES_tradnl" sz="24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En lugar de fiarse solamente en las estimaciones del mejor modelo, podemos basar nuestros cálculos en el promedio ponderado de todas las estimaciones derivadas de todos los modelos.</a:t>
                </a:r>
              </a:p>
              <a:p>
                <a:pPr marL="285750" indent="-285750">
                  <a:buFont typeface="Arial" charset="0"/>
                  <a:buChar char="•"/>
                </a:pPr>
                <a:endParaRPr lang="es-ES_tradnl" sz="2400" dirty="0"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pPr marL="285750" indent="-285750">
                  <a:buFont typeface="Arial" charset="0"/>
                  <a:buChar char="•"/>
                </a:pPr>
                <a:r>
                  <a:rPr lang="es-ES_tradnl" sz="24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Robusto y preciso:</a:t>
                </a:r>
              </a:p>
              <a:p>
                <a:pPr marL="285750" indent="-285750">
                  <a:buFont typeface="Arial" charset="0"/>
                  <a:buChar char="•"/>
                </a:pPr>
                <a:endParaRPr lang="es-ES_tradnl" sz="2400" dirty="0" smtClean="0"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pPr algn="ctr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s-ES_tradnl" sz="2400" i="1" smtClean="0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accPr>
                      <m:e>
                        <m:acc>
                          <m:accPr>
                            <m:chr m:val="̅"/>
                            <m:ctrlPr>
                              <a:rPr lang="es-ES_tradnl" sz="2400" i="1" smtClean="0"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</m:ctrlPr>
                          </m:accPr>
                          <m:e>
                            <m:r>
                              <a:rPr lang="es-ES_tradnl" sz="24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𝜃</m:t>
                            </m:r>
                          </m:e>
                        </m:acc>
                      </m:e>
                    </m:acc>
                  </m:oMath>
                </a14:m>
                <a:r>
                  <a:rPr lang="es-ES_tradnl" sz="24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is-IS" sz="2400" i="1" dirty="0" smtClean="0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s-ES" sz="2400" b="0" i="1" dirty="0" smtClean="0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𝑖</m:t>
                        </m:r>
                        <m:r>
                          <a:rPr lang="es-ES" sz="2400" b="0" i="1" dirty="0" smtClean="0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=1</m:t>
                        </m:r>
                      </m:sub>
                      <m:sup>
                        <m:r>
                          <a:rPr lang="es-ES" sz="2400" b="0" i="1" dirty="0" smtClean="0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𝑅</m:t>
                        </m:r>
                      </m:sup>
                      <m:e>
                        <m:sSub>
                          <m:sSubPr>
                            <m:ctrlPr>
                              <a:rPr lang="en-US" sz="2400" i="1" dirty="0" smtClean="0"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</m:ctrlPr>
                          </m:sSubPr>
                          <m:e>
                            <m:r>
                              <a:rPr lang="es-ES" sz="2400" b="0" i="1" dirty="0" smtClean="0"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s-ES" sz="2400" b="0" i="1" dirty="0" smtClean="0"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b="0" i="1" dirty="0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400" b="0" i="1" dirty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dirty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𝜃</m:t>
                                </m:r>
                              </m:e>
                            </m:acc>
                          </m:e>
                          <m:sub>
                            <m:r>
                              <a:rPr lang="es-ES" sz="2400" b="0" i="1" dirty="0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s-ES_tradnl" sz="2400" dirty="0" smtClean="0"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pPr algn="ctr"/>
                <a:endParaRPr lang="es-ES_tradnl" sz="2400" dirty="0"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pPr algn="ctr"/>
                <a:r>
                  <a:rPr lang="es-ES_tradnl" sz="24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donde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lang="es-ES" sz="2400" b="0" i="1" dirty="0" smtClean="0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 </m:t>
                        </m:r>
                        <m:r>
                          <a:rPr lang="es-ES" sz="2400" i="1" dirty="0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𝑤</m:t>
                        </m:r>
                      </m:e>
                      <m:sub>
                        <m:r>
                          <a:rPr lang="es-ES" sz="2400" i="1" dirty="0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s-ES_tradnl" sz="24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= pesos de </a:t>
                </a:r>
                <a:r>
                  <a:rPr lang="es-ES_tradnl" sz="2400" dirty="0" err="1" smtClean="0">
                    <a:latin typeface="Times New Roman" charset="0"/>
                    <a:ea typeface="Times New Roman" charset="0"/>
                    <a:cs typeface="Times New Roman" charset="0"/>
                  </a:rPr>
                  <a:t>Akaike</a:t>
                </a:r>
                <a:r>
                  <a:rPr lang="es-ES_tradnl" sz="24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 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 dirty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 dirty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𝜃</m:t>
                            </m:r>
                          </m:e>
                        </m:acc>
                      </m:e>
                      <m:sub>
                        <m:r>
                          <a:rPr lang="es-ES" sz="24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s-ES_tradnl" sz="24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= estimadores modelo i</a:t>
                </a:r>
                <a:endParaRPr lang="es-ES_tradnl" sz="2400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>
          <p:sp>
            <p:nvSpPr>
              <p:cNvPr id="5" name="CuadroTexto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909" y="1905504"/>
                <a:ext cx="10460182" cy="3480889"/>
              </a:xfrm>
              <a:prstGeom prst="rect">
                <a:avLst/>
              </a:prstGeom>
              <a:blipFill rotWithShape="0">
                <a:blip r:embed="rId3"/>
                <a:stretch>
                  <a:fillRect l="-758" t="-1401" b="-3503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543012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4">
            <a:extLst>
              <a:ext uri="{FF2B5EF4-FFF2-40B4-BE49-F238E27FC236}">
                <a16:creationId xmlns:a16="http://schemas.microsoft.com/office/drawing/2014/main" xmlns="" id="{2AB79E2F-5447-48D0-BE9F-AD06F0C85AB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5360" y="107001"/>
            <a:ext cx="1152128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Inferencia</a:t>
            </a:r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multimodelo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ángulo 3"/>
          <p:cNvSpPr/>
          <p:nvPr/>
        </p:nvSpPr>
        <p:spPr>
          <a:xfrm>
            <a:off x="528568" y="1052419"/>
            <a:ext cx="1132807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ES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Calcular </a:t>
            </a:r>
            <a:r>
              <a:rPr lang="es-E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el promedio de modelos</a:t>
            </a:r>
            <a:endParaRPr lang="es-ES" sz="2400" b="0" dirty="0" smtClean="0">
              <a:latin typeface="Times New Roman" panose="02020603050405020304" pitchFamily="18" charset="0"/>
              <a:ea typeface="Cambria Math" charset="0"/>
              <a:cs typeface="Cambria Math" charset="0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865909" y="1905504"/>
            <a:ext cx="10460182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s-ES_tradnl" sz="2400" dirty="0" smtClean="0">
                <a:latin typeface="Times New Roman" charset="0"/>
                <a:ea typeface="Times New Roman" charset="0"/>
                <a:cs typeface="Times New Roman" charset="0"/>
              </a:rPr>
              <a:t>Imaginemos que estamos interesados en el efecto de la variable Aire sobre el tiempo de desplazamiento de las salamandras.</a:t>
            </a:r>
          </a:p>
          <a:p>
            <a:pPr marL="285750" indent="-285750">
              <a:buFont typeface="Arial" charset="0"/>
              <a:buChar char="•"/>
            </a:pPr>
            <a:endParaRPr lang="es-ES_tradnl" sz="24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285750" indent="-285750">
              <a:buFont typeface="Arial" charset="0"/>
              <a:buChar char="•"/>
            </a:pPr>
            <a:endParaRPr lang="es-ES_tradnl" sz="2400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pPr marL="342900" indent="-342900" algn="just">
              <a:buFont typeface="Arial" charset="0"/>
              <a:buChar char="•"/>
            </a:pPr>
            <a:r>
              <a:rPr lang="es-E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Tres modelos plausibles:</a:t>
            </a:r>
          </a:p>
          <a:p>
            <a:pPr marL="457200" indent="-457200" algn="just">
              <a:buAutoNum type="arabicParenR"/>
            </a:pPr>
            <a:r>
              <a:rPr lang="es-E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Aire</a:t>
            </a:r>
          </a:p>
          <a:p>
            <a:pPr marL="457200" indent="-457200" algn="just">
              <a:buAutoNum type="arabicParenR"/>
            </a:pPr>
            <a:r>
              <a:rPr lang="es-E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Aire+Cobertura+Largo</a:t>
            </a:r>
            <a:endParaRPr lang="es-E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AutoNum type="arabicParenR"/>
            </a:pPr>
            <a:r>
              <a:rPr lang="es-E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Aire+Cobertura</a:t>
            </a:r>
            <a:r>
              <a:rPr lang="es-E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</a:t>
            </a:r>
            <a:r>
              <a:rPr lang="es-E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Largo+Cobertura</a:t>
            </a:r>
            <a:r>
              <a:rPr lang="es-E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*Largo</a:t>
            </a:r>
          </a:p>
          <a:p>
            <a:pPr marL="285750" indent="-285750">
              <a:buFont typeface="Arial" charset="0"/>
              <a:buChar char="•"/>
            </a:pPr>
            <a:endParaRPr lang="es-ES_tradnl" sz="2400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pPr marL="285750" indent="-285750">
              <a:buFont typeface="Arial" charset="0"/>
              <a:buChar char="•"/>
            </a:pPr>
            <a:endParaRPr lang="es-ES_tradnl" sz="24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285750" indent="-285750">
              <a:buFont typeface="Arial" charset="0"/>
              <a:buChar char="•"/>
            </a:pPr>
            <a:endParaRPr lang="es-ES_tradnl" sz="24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45846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4">
            <a:extLst>
              <a:ext uri="{FF2B5EF4-FFF2-40B4-BE49-F238E27FC236}">
                <a16:creationId xmlns:a16="http://schemas.microsoft.com/office/drawing/2014/main" xmlns="" id="{2AB79E2F-5447-48D0-BE9F-AD06F0C85AB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5360" y="107001"/>
            <a:ext cx="1152128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AIC: </a:t>
            </a:r>
            <a:r>
              <a:rPr lang="en-US" sz="4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selección</a:t>
            </a:r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sz="4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modelos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xmlns="" id="{B2FA6370-56A1-462C-BFF6-4889C03959B8}"/>
              </a:ext>
            </a:extLst>
          </p:cNvPr>
          <p:cNvSpPr txBox="1"/>
          <p:nvPr/>
        </p:nvSpPr>
        <p:spPr>
          <a:xfrm>
            <a:off x="782594" y="1921603"/>
            <a:ext cx="1062681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Criterio de información de Akaike</a:t>
            </a:r>
            <a:r>
              <a:rPr lang="es-MX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Es una medida de la calidad relativa de un modelo estadístico, para un conjunto de datos.</a:t>
            </a:r>
          </a:p>
          <a:p>
            <a:pPr algn="just"/>
            <a:endParaRPr lang="es-MX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s-MX" sz="24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AIC = -2 log (L) + 2K</a:t>
            </a:r>
          </a:p>
          <a:p>
            <a:pPr algn="ctr"/>
            <a:endParaRPr lang="es-MX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s-MX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s-MX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onde L es una medida del ajuste del modelo dada por el valor máximo de la función de verosimilitud y K es el número de parámetros a estimar.</a:t>
            </a:r>
          </a:p>
          <a:p>
            <a:pPr algn="ctr"/>
            <a:endParaRPr lang="es-MX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0941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4">
            <a:extLst>
              <a:ext uri="{FF2B5EF4-FFF2-40B4-BE49-F238E27FC236}">
                <a16:creationId xmlns:a16="http://schemas.microsoft.com/office/drawing/2014/main" xmlns="" id="{2AB79E2F-5447-48D0-BE9F-AD06F0C85AB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5360" y="107001"/>
            <a:ext cx="1152128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Inferencia</a:t>
            </a:r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multimodelo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ángulo 3"/>
          <p:cNvSpPr/>
          <p:nvPr/>
        </p:nvSpPr>
        <p:spPr>
          <a:xfrm>
            <a:off x="528568" y="1052419"/>
            <a:ext cx="1132807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E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Recalcular los Delta AIC y los pesos de </a:t>
            </a:r>
            <a:r>
              <a:rPr lang="es-E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Akaike</a:t>
            </a:r>
            <a:r>
              <a:rPr lang="es-E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para los modelos que incluyen la variable de interés: Aire</a:t>
            </a:r>
            <a:endParaRPr lang="es-ES" sz="2400" b="0" dirty="0" smtClean="0">
              <a:latin typeface="Times New Roman" panose="02020603050405020304" pitchFamily="18" charset="0"/>
              <a:ea typeface="Cambria Math" charset="0"/>
              <a:cs typeface="Cambria Math" charset="0"/>
            </a:endParaRPr>
          </a:p>
        </p:txBody>
      </p:sp>
      <p:graphicFrame>
        <p:nvGraphicFramePr>
          <p:cNvPr id="6" name="Tab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5480035"/>
              </p:ext>
            </p:extLst>
          </p:nvPr>
        </p:nvGraphicFramePr>
        <p:xfrm>
          <a:off x="1465523" y="2867891"/>
          <a:ext cx="8817610" cy="1645920"/>
        </p:xfrm>
        <a:graphic>
          <a:graphicData uri="http://schemas.openxmlformats.org/drawingml/2006/table">
            <a:tbl>
              <a:tblPr firstRow="1" firstCol="1" bandRow="1">
                <a:tableStyleId>{073A0DAA-6AF3-43AB-8588-CEC1D06C72B9}</a:tableStyleId>
              </a:tblPr>
              <a:tblGrid>
                <a:gridCol w="791210"/>
                <a:gridCol w="3913505"/>
                <a:gridCol w="1149350"/>
                <a:gridCol w="1394921"/>
                <a:gridCol w="1568624"/>
              </a:tblGrid>
              <a:tr h="9431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_tradnl" sz="1800">
                          <a:effectLst/>
                        </a:rPr>
                        <a:t> </a:t>
                      </a:r>
                      <a:endParaRPr lang="es-ES_tradnl" sz="12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_tradnl" sz="1800">
                          <a:effectLst/>
                        </a:rPr>
                        <a:t>Modelo</a:t>
                      </a:r>
                      <a:endParaRPr lang="es-ES_tradnl" sz="12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_tradnl" sz="1800">
                          <a:effectLst/>
                        </a:rPr>
                        <a:t>AICc</a:t>
                      </a:r>
                      <a:endParaRPr lang="es-ES_tradnl" sz="12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_tradnl" sz="1800">
                          <a:effectLst/>
                        </a:rPr>
                        <a:t>DeltaAICc</a:t>
                      </a:r>
                      <a:endParaRPr lang="es-ES_tradnl" sz="12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_tradnl" sz="1800">
                          <a:effectLst/>
                        </a:rPr>
                        <a:t>AICcPeso</a:t>
                      </a:r>
                      <a:endParaRPr lang="es-ES_tradnl" sz="12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_tradnl" sz="1800">
                          <a:effectLst/>
                        </a:rPr>
                        <a:t>7</a:t>
                      </a:r>
                      <a:endParaRPr lang="es-ES_tradnl" sz="12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_tradnl" sz="1800">
                          <a:effectLst/>
                        </a:rPr>
                        <a:t>Aire+Largo+Cobertura</a:t>
                      </a:r>
                      <a:endParaRPr lang="es-ES_tradnl" sz="1200"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_tradnl" sz="1800">
                          <a:effectLst/>
                        </a:rPr>
                        <a:t> </a:t>
                      </a:r>
                      <a:endParaRPr lang="es-ES_tradnl" sz="12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_tradnl" sz="1800">
                          <a:effectLst/>
                        </a:rPr>
                        <a:t>972.5865</a:t>
                      </a:r>
                      <a:endParaRPr lang="es-ES_tradnl" sz="12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_tradnl" sz="1800">
                          <a:effectLst/>
                        </a:rPr>
                        <a:t>0.000000</a:t>
                      </a:r>
                      <a:endParaRPr lang="es-ES_tradnl" sz="12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_tradnl" sz="1800">
                          <a:effectLst/>
                        </a:rPr>
                        <a:t>6.902973e-01</a:t>
                      </a:r>
                      <a:endParaRPr lang="es-ES_tradnl" sz="12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_tradnl" sz="1800">
                          <a:effectLst/>
                        </a:rPr>
                        <a:t>1</a:t>
                      </a:r>
                      <a:endParaRPr lang="es-ES_tradnl" sz="12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_tradnl" sz="1800">
                          <a:effectLst/>
                        </a:rPr>
                        <a:t>Largo+Aire+Cobertura+Largo:Cobertura</a:t>
                      </a:r>
                      <a:endParaRPr lang="es-ES_tradnl" sz="12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_tradnl" sz="1800">
                          <a:effectLst/>
                        </a:rPr>
                        <a:t>974.1901</a:t>
                      </a:r>
                      <a:endParaRPr lang="es-ES_tradnl" sz="12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_tradnl" sz="1800">
                          <a:effectLst/>
                        </a:rPr>
                        <a:t>1.603581</a:t>
                      </a:r>
                      <a:endParaRPr lang="es-ES_tradnl" sz="12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_tradnl" sz="1800">
                          <a:effectLst/>
                        </a:rPr>
                        <a:t>3.096158e-01</a:t>
                      </a:r>
                      <a:endParaRPr lang="es-ES_tradnl" sz="12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</a:tr>
              <a:tr h="23685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_tradnl" sz="1800">
                          <a:effectLst/>
                        </a:rPr>
                        <a:t>2</a:t>
                      </a:r>
                      <a:endParaRPr lang="es-ES_tradnl" sz="12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_tradnl" sz="1800">
                          <a:effectLst/>
                        </a:rPr>
                        <a:t>Aire</a:t>
                      </a:r>
                      <a:endParaRPr lang="es-ES_tradnl" sz="12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_tradnl" sz="1800">
                          <a:effectLst/>
                        </a:rPr>
                        <a:t>990.5454</a:t>
                      </a:r>
                      <a:endParaRPr lang="es-ES_tradnl" sz="12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_tradnl" sz="1800">
                          <a:effectLst/>
                        </a:rPr>
                        <a:t>17.958969</a:t>
                      </a:r>
                      <a:endParaRPr lang="es-ES_tradnl" sz="12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_tradnl" sz="1800" dirty="0">
                          <a:effectLst/>
                        </a:rPr>
                        <a:t>8.695523e-05</a:t>
                      </a:r>
                      <a:endParaRPr lang="es-ES_tradnl" sz="1200" dirty="0"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_tradnl" sz="1800" dirty="0">
                          <a:effectLst/>
                        </a:rPr>
                        <a:t> </a:t>
                      </a:r>
                      <a:endParaRPr lang="es-ES_tradnl" sz="12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201459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4">
            <a:extLst>
              <a:ext uri="{FF2B5EF4-FFF2-40B4-BE49-F238E27FC236}">
                <a16:creationId xmlns:a16="http://schemas.microsoft.com/office/drawing/2014/main" xmlns="" id="{2AB79E2F-5447-48D0-BE9F-AD06F0C85AB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5360" y="107001"/>
            <a:ext cx="1152128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Inferencia</a:t>
            </a:r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multimodelo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ángulo 3"/>
          <p:cNvSpPr/>
          <p:nvPr/>
        </p:nvSpPr>
        <p:spPr>
          <a:xfrm>
            <a:off x="528568" y="1052419"/>
            <a:ext cx="1132807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E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Calcular el promedio de los modelos para la variable Aire</a:t>
            </a:r>
            <a:endParaRPr lang="es-ES" sz="2400" b="0" dirty="0" smtClean="0">
              <a:latin typeface="Times New Roman" panose="02020603050405020304" pitchFamily="18" charset="0"/>
              <a:ea typeface="Cambria Math" charset="0"/>
              <a:cs typeface="Cambria Math" charset="0"/>
            </a:endParaRPr>
          </a:p>
        </p:txBody>
      </p:sp>
      <p:sp>
        <p:nvSpPr>
          <p:cNvPr id="2" name="Rectángulo 1"/>
          <p:cNvSpPr/>
          <p:nvPr/>
        </p:nvSpPr>
        <p:spPr>
          <a:xfrm>
            <a:off x="1122217" y="1885226"/>
            <a:ext cx="903316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400" dirty="0" err="1" smtClean="0">
                <a:latin typeface="Times New Roman" charset="0"/>
                <a:ea typeface="Times New Roman" charset="0"/>
                <a:cs typeface="Times New Roman" charset="0"/>
              </a:rPr>
              <a:t>aire.ests</a:t>
            </a:r>
            <a:r>
              <a:rPr lang="es-ES_tradnl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s-ES_tradnl" sz="2400" dirty="0">
                <a:latin typeface="Times New Roman" charset="0"/>
                <a:ea typeface="Times New Roman" charset="0"/>
                <a:cs typeface="Times New Roman" charset="0"/>
              </a:rPr>
              <a:t>&lt;- c(</a:t>
            </a:r>
            <a:r>
              <a:rPr lang="es-ES_tradnl" sz="2400" dirty="0" err="1">
                <a:latin typeface="Times New Roman" charset="0"/>
                <a:ea typeface="Times New Roman" charset="0"/>
                <a:cs typeface="Times New Roman" charset="0"/>
              </a:rPr>
              <a:t>coef</a:t>
            </a:r>
            <a:r>
              <a:rPr lang="es-ES_tradnl" sz="2400" dirty="0">
                <a:latin typeface="Times New Roman" charset="0"/>
                <a:ea typeface="Times New Roman" charset="0"/>
                <a:cs typeface="Times New Roman" charset="0"/>
              </a:rPr>
              <a:t>(mod1)[2], </a:t>
            </a:r>
            <a:r>
              <a:rPr lang="es-ES_tradnl" sz="2400" dirty="0" err="1">
                <a:latin typeface="Times New Roman" charset="0"/>
                <a:ea typeface="Times New Roman" charset="0"/>
                <a:cs typeface="Times New Roman" charset="0"/>
              </a:rPr>
              <a:t>coef</a:t>
            </a:r>
            <a:r>
              <a:rPr lang="es-ES_tradnl" sz="2400" dirty="0">
                <a:latin typeface="Times New Roman" charset="0"/>
                <a:ea typeface="Times New Roman" charset="0"/>
                <a:cs typeface="Times New Roman" charset="0"/>
              </a:rPr>
              <a:t>(mod2)[2], </a:t>
            </a:r>
            <a:r>
              <a:rPr lang="es-ES_tradnl" sz="2400" dirty="0" err="1">
                <a:latin typeface="Times New Roman" charset="0"/>
                <a:ea typeface="Times New Roman" charset="0"/>
                <a:cs typeface="Times New Roman" charset="0"/>
              </a:rPr>
              <a:t>coef</a:t>
            </a:r>
            <a:r>
              <a:rPr lang="es-ES_tradnl" sz="2400" dirty="0">
                <a:latin typeface="Times New Roman" charset="0"/>
                <a:ea typeface="Times New Roman" charset="0"/>
                <a:cs typeface="Times New Roman" charset="0"/>
              </a:rPr>
              <a:t>(mod7)[2</a:t>
            </a:r>
            <a:r>
              <a:rPr lang="es-ES_tradnl" sz="2400" dirty="0" smtClean="0">
                <a:latin typeface="Times New Roman" charset="0"/>
                <a:ea typeface="Times New Roman" charset="0"/>
                <a:cs typeface="Times New Roman" charset="0"/>
              </a:rPr>
              <a:t>])</a:t>
            </a:r>
          </a:p>
          <a:p>
            <a:r>
              <a:rPr lang="es-ES_tradnl" sz="2400" dirty="0" err="1" smtClean="0">
                <a:latin typeface="Times New Roman" charset="0"/>
                <a:ea typeface="Times New Roman" charset="0"/>
                <a:cs typeface="Times New Roman" charset="0"/>
              </a:rPr>
              <a:t>aire.ests</a:t>
            </a:r>
            <a:r>
              <a:rPr lang="es-ES_tradnl" sz="2400" dirty="0" smtClean="0">
                <a:latin typeface="Times New Roman" charset="0"/>
                <a:ea typeface="Times New Roman" charset="0"/>
                <a:cs typeface="Times New Roman" charset="0"/>
              </a:rPr>
              <a:t>     </a:t>
            </a:r>
            <a:r>
              <a:rPr lang="es-ES_tradnl" sz="2400" dirty="0">
                <a:latin typeface="Times New Roman" charset="0"/>
                <a:ea typeface="Times New Roman" charset="0"/>
                <a:cs typeface="Times New Roman" charset="0"/>
              </a:rPr>
              <a:t>Aire     </a:t>
            </a:r>
            <a:r>
              <a:rPr lang="es-ES_tradnl" sz="2400" dirty="0" smtClean="0">
                <a:latin typeface="Times New Roman" charset="0"/>
                <a:ea typeface="Times New Roman" charset="0"/>
                <a:cs typeface="Times New Roman" charset="0"/>
              </a:rPr>
              <a:t>       </a:t>
            </a:r>
            <a:r>
              <a:rPr lang="es-ES_tradnl" sz="2400" dirty="0">
                <a:latin typeface="Times New Roman" charset="0"/>
                <a:ea typeface="Times New Roman" charset="0"/>
                <a:cs typeface="Times New Roman" charset="0"/>
              </a:rPr>
              <a:t>Aire      </a:t>
            </a:r>
            <a:r>
              <a:rPr lang="es-ES_tradnl" sz="2400" dirty="0" smtClean="0">
                <a:latin typeface="Times New Roman" charset="0"/>
                <a:ea typeface="Times New Roman" charset="0"/>
                <a:cs typeface="Times New Roman" charset="0"/>
              </a:rPr>
              <a:t>        Aire </a:t>
            </a:r>
          </a:p>
          <a:p>
            <a:r>
              <a:rPr lang="es-ES_tradnl" sz="24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s-ES_tradnl" sz="2400" dirty="0" smtClean="0">
                <a:latin typeface="Times New Roman" charset="0"/>
                <a:ea typeface="Times New Roman" charset="0"/>
                <a:cs typeface="Times New Roman" charset="0"/>
              </a:rPr>
              <a:t>               -</a:t>
            </a:r>
            <a:r>
              <a:rPr lang="es-ES_tradnl" sz="2400" dirty="0">
                <a:latin typeface="Times New Roman" charset="0"/>
                <a:ea typeface="Times New Roman" charset="0"/>
                <a:cs typeface="Times New Roman" charset="0"/>
              </a:rPr>
              <a:t>5.320552 </a:t>
            </a:r>
            <a:r>
              <a:rPr lang="es-ES_tradnl" sz="2400" dirty="0" smtClean="0">
                <a:latin typeface="Times New Roman" charset="0"/>
                <a:ea typeface="Times New Roman" charset="0"/>
                <a:cs typeface="Times New Roman" charset="0"/>
              </a:rPr>
              <a:t> -</a:t>
            </a:r>
            <a:r>
              <a:rPr lang="es-ES_tradnl" sz="2400" dirty="0">
                <a:latin typeface="Times New Roman" charset="0"/>
                <a:ea typeface="Times New Roman" charset="0"/>
                <a:cs typeface="Times New Roman" charset="0"/>
              </a:rPr>
              <a:t>4.149320 </a:t>
            </a:r>
            <a:r>
              <a:rPr lang="es-ES_tradnl" sz="2400" dirty="0" smtClean="0">
                <a:latin typeface="Times New Roman" charset="0"/>
                <a:ea typeface="Times New Roman" charset="0"/>
                <a:cs typeface="Times New Roman" charset="0"/>
              </a:rPr>
              <a:t>  -</a:t>
            </a:r>
            <a:r>
              <a:rPr lang="es-ES_tradnl" sz="2400" dirty="0">
                <a:latin typeface="Times New Roman" charset="0"/>
                <a:ea typeface="Times New Roman" charset="0"/>
                <a:cs typeface="Times New Roman" charset="0"/>
              </a:rPr>
              <a:t>5.212568 </a:t>
            </a:r>
          </a:p>
        </p:txBody>
      </p:sp>
      <p:sp>
        <p:nvSpPr>
          <p:cNvPr id="5" name="Rectángulo 4"/>
          <p:cNvSpPr/>
          <p:nvPr/>
        </p:nvSpPr>
        <p:spPr>
          <a:xfrm>
            <a:off x="1122217" y="3687726"/>
            <a:ext cx="818803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400" dirty="0" err="1">
                <a:latin typeface="Times New Roman" charset="0"/>
                <a:ea typeface="Times New Roman" charset="0"/>
                <a:cs typeface="Times New Roman" charset="0"/>
              </a:rPr>
              <a:t>mod.avg.est</a:t>
            </a:r>
            <a:r>
              <a:rPr lang="es-ES_tradnl" sz="2400" dirty="0">
                <a:latin typeface="Times New Roman" charset="0"/>
                <a:ea typeface="Times New Roman" charset="0"/>
                <a:cs typeface="Times New Roman" charset="0"/>
              </a:rPr>
              <a:t> &lt;- sum(</a:t>
            </a:r>
            <a:r>
              <a:rPr lang="es-ES_tradnl" sz="2400" dirty="0" err="1">
                <a:latin typeface="Times New Roman" charset="0"/>
                <a:ea typeface="Times New Roman" charset="0"/>
                <a:cs typeface="Times New Roman" charset="0"/>
              </a:rPr>
              <a:t>ResultadosA$AICcPeso</a:t>
            </a:r>
            <a:r>
              <a:rPr lang="es-ES_tradnl" sz="2400" dirty="0">
                <a:latin typeface="Times New Roman" charset="0"/>
                <a:ea typeface="Times New Roman" charset="0"/>
                <a:cs typeface="Times New Roman" charset="0"/>
              </a:rPr>
              <a:t>*</a:t>
            </a:r>
            <a:r>
              <a:rPr lang="es-ES_tradnl" sz="2400" dirty="0" err="1">
                <a:latin typeface="Times New Roman" charset="0"/>
                <a:ea typeface="Times New Roman" charset="0"/>
                <a:cs typeface="Times New Roman" charset="0"/>
              </a:rPr>
              <a:t>aire.ests</a:t>
            </a:r>
            <a:r>
              <a:rPr lang="es-ES_tradnl" sz="2400" dirty="0" smtClean="0">
                <a:latin typeface="Times New Roman" charset="0"/>
                <a:ea typeface="Times New Roman" charset="0"/>
                <a:cs typeface="Times New Roman" charset="0"/>
              </a:rPr>
              <a:t>)</a:t>
            </a:r>
          </a:p>
        </p:txBody>
      </p:sp>
      <p:sp>
        <p:nvSpPr>
          <p:cNvPr id="6" name="Rectángulo 5"/>
          <p:cNvSpPr/>
          <p:nvPr/>
        </p:nvSpPr>
        <p:spPr>
          <a:xfrm>
            <a:off x="3609076" y="4336063"/>
            <a:ext cx="202972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2400" dirty="0" err="1" smtClean="0">
                <a:latin typeface="Times New Roman" charset="0"/>
                <a:ea typeface="Times New Roman" charset="0"/>
                <a:cs typeface="Times New Roman" charset="0"/>
              </a:rPr>
              <a:t>mod.avg.est</a:t>
            </a:r>
            <a:r>
              <a:rPr lang="es-ES_tradnl" sz="2400" dirty="0" smtClean="0">
                <a:latin typeface="Times New Roman" charset="0"/>
                <a:ea typeface="Times New Roman" charset="0"/>
                <a:cs typeface="Times New Roman" charset="0"/>
              </a:rPr>
              <a:t>[1]</a:t>
            </a:r>
          </a:p>
          <a:p>
            <a:r>
              <a:rPr lang="es-ES_tradnl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s-ES_tradnl" sz="2400" b="1" dirty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-5.245909</a:t>
            </a:r>
          </a:p>
        </p:txBody>
      </p:sp>
      <p:sp>
        <p:nvSpPr>
          <p:cNvPr id="8" name="CuadroTexto 7"/>
          <p:cNvSpPr txBox="1"/>
          <p:nvPr/>
        </p:nvSpPr>
        <p:spPr>
          <a:xfrm>
            <a:off x="2379502" y="5194084"/>
            <a:ext cx="50742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400" b="1" dirty="0" smtClean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Media ponderada de la variable Aire </a:t>
            </a:r>
            <a:endParaRPr lang="es-ES_tradnl" sz="2400" b="1" dirty="0">
              <a:solidFill>
                <a:srgbClr val="C0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97239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4">
            <a:extLst>
              <a:ext uri="{FF2B5EF4-FFF2-40B4-BE49-F238E27FC236}">
                <a16:creationId xmlns:a16="http://schemas.microsoft.com/office/drawing/2014/main" xmlns="" id="{2AB79E2F-5447-48D0-BE9F-AD06F0C85AB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5360" y="107001"/>
            <a:ext cx="1152128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Inferencia</a:t>
            </a:r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multimodelo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ángulo 3"/>
          <p:cNvSpPr/>
          <p:nvPr/>
        </p:nvSpPr>
        <p:spPr>
          <a:xfrm>
            <a:off x="528568" y="1052419"/>
            <a:ext cx="1132807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E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Calcular la precisión de la media ponderada</a:t>
            </a:r>
            <a:endParaRPr lang="es-ES" sz="2400" b="0" dirty="0" smtClean="0">
              <a:latin typeface="Times New Roman" panose="02020603050405020304" pitchFamily="18" charset="0"/>
              <a:ea typeface="Cambria Math" charset="0"/>
              <a:cs typeface="Cambria Math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CuadroTexto 7"/>
              <p:cNvSpPr txBox="1"/>
              <p:nvPr/>
            </p:nvSpPr>
            <p:spPr>
              <a:xfrm>
                <a:off x="865909" y="1743715"/>
                <a:ext cx="10460182" cy="34659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charset="0"/>
                  <a:buChar char="•"/>
                </a:pPr>
                <a:r>
                  <a:rPr lang="es-ES_tradnl" sz="24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Podemos calcular también el SE de las estimaciones, SE incondicional (Anderson 2008)</a:t>
                </a:r>
              </a:p>
              <a:p>
                <a:pPr marL="285750" indent="-285750">
                  <a:buFont typeface="Arial" charset="0"/>
                  <a:buChar char="•"/>
                </a:pPr>
                <a:endParaRPr lang="es-ES_tradnl" sz="2400" dirty="0"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𝑆𝐸</m:t>
                      </m:r>
                      <m:r>
                        <a:rPr lang="es-ES" b="0" i="1" smtClean="0"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s-ES" b="0" i="1" smtClean="0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</m:ctrlPr>
                            </m:sSubPr>
                            <m:e>
                              <m:nary>
                                <m:naryPr>
                                  <m:chr m:val="∑"/>
                                  <m:ctrlPr>
                                    <a:rPr lang="is-IS" b="0" i="1" smtClean="0">
                                      <a:latin typeface="Cambria Math" charset="0"/>
                                      <a:ea typeface="Times New Roman" charset="0"/>
                                      <a:cs typeface="Times New Roman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s-ES" b="0" i="1" smtClean="0">
                                      <a:latin typeface="Cambria Math" charset="0"/>
                                      <a:ea typeface="Times New Roman" charset="0"/>
                                      <a:cs typeface="Times New Roman" charset="0"/>
                                    </a:rPr>
                                    <m:t>𝑖</m:t>
                                  </m:r>
                                  <m:r>
                                    <a:rPr lang="es-ES" b="0" i="1" smtClean="0">
                                      <a:latin typeface="Cambria Math" charset="0"/>
                                      <a:ea typeface="Times New Roman" charset="0"/>
                                      <a:cs typeface="Times New Roman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s-ES" b="0" i="1" smtClean="0">
                                      <a:latin typeface="Cambria Math" charset="0"/>
                                      <a:ea typeface="Times New Roman" charset="0"/>
                                      <a:cs typeface="Times New Roman" charset="0"/>
                                    </a:rPr>
                                    <m:t>𝑅</m:t>
                                  </m:r>
                                </m:sup>
                                <m:e>
                                  <m:r>
                                    <a:rPr lang="es-ES" b="0" i="1" smtClean="0">
                                      <a:latin typeface="Cambria Math" charset="0"/>
                                      <a:ea typeface="Times New Roman" charset="0"/>
                                      <a:cs typeface="Times New Roman" charset="0"/>
                                    </a:rPr>
                                    <m:t>𝑤</m:t>
                                  </m:r>
                                </m:e>
                              </m:nary>
                              <m:r>
                                <a:rPr lang="es-ES" b="0" i="1" smtClean="0"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s-ES" b="0" i="1" smtClean="0"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  <m:t> </m:t>
                              </m:r>
                            </m:sub>
                          </m:sSub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</m:ctrlPr>
                            </m:accPr>
                            <m:e>
                              <m:r>
                                <a:rPr lang="es-ES" b="0" i="1" smtClean="0"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  <m:t>𝑣𝑎𝑟</m:t>
                              </m:r>
                            </m:e>
                          </m:acc>
                          <m:d>
                            <m:dPr>
                              <m:ctrlPr>
                                <a:rPr lang="es-ES" b="0" i="1" smtClean="0"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charset="0"/>
                                      <a:ea typeface="Times New Roman" charset="0"/>
                                      <a:cs typeface="Times New Roman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b="0" i="1" smtClean="0">
                                          <a:latin typeface="Cambria Math" charset="0"/>
                                          <a:ea typeface="Times New Roman" charset="0"/>
                                          <a:cs typeface="Times New Roman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𝜃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s-ES" b="0" i="1" smtClean="0">
                                      <a:latin typeface="Cambria Math" charset="0"/>
                                      <a:ea typeface="Times New Roman" charset="0"/>
                                      <a:cs typeface="Times New Roman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charset="0"/>
                                      <a:ea typeface="Times New Roman" charset="0"/>
                                      <a:cs typeface="Times New Roman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b="0" i="1" smtClean="0">
                                      <a:latin typeface="Cambria Math" charset="0"/>
                                      <a:ea typeface="Times New Roman" charset="0"/>
                                      <a:cs typeface="Times New Roman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s-ES" b="0" i="1" smtClean="0">
                                      <a:latin typeface="Cambria Math" charset="0"/>
                                      <a:ea typeface="Times New Roman" charset="0"/>
                                      <a:cs typeface="Times New Roman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s-ES" b="0" i="1" smtClean="0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s-ES" b="0" i="1" smtClean="0"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</m:ctrlPr>
                            </m:sSupPr>
                            <m:e>
                              <m:r>
                                <a:rPr lang="es-ES" b="0" i="1" smtClean="0"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charset="0"/>
                                      <a:ea typeface="Times New Roman" charset="0"/>
                                      <a:cs typeface="Times New Roman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b="0" i="1" smtClean="0">
                                          <a:latin typeface="Cambria Math" charset="0"/>
                                          <a:ea typeface="Times New Roman" charset="0"/>
                                          <a:cs typeface="Times New Roman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𝜃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s-ES" b="0" i="1" smtClean="0">
                                      <a:latin typeface="Cambria Math" charset="0"/>
                                      <a:ea typeface="Times New Roman" charset="0"/>
                                      <a:cs typeface="Times New Roman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s-ES" b="0" i="1" smtClean="0"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charset="0"/>
                                      <a:ea typeface="Times New Roman" charset="0"/>
                                      <a:cs typeface="Times New Roman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b="0" i="1" smtClean="0">
                                          <a:latin typeface="Cambria Math" charset="0"/>
                                          <a:ea typeface="Times New Roman" charset="0"/>
                                          <a:cs typeface="Times New Roman" charset="0"/>
                                        </a:rPr>
                                      </m:ctrlPr>
                                    </m:acc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lang="en-US" b="0" i="1" smtClean="0">
                                              <a:latin typeface="Cambria Math" charset="0"/>
                                              <a:ea typeface="Times New Roman" charset="0"/>
                                              <a:cs typeface="Times New Roman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b="0" i="1" smtClean="0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𝜃</m:t>
                                          </m:r>
                                        </m:e>
                                      </m:acc>
                                    </m:e>
                                  </m:acc>
                                </m:e>
                                <m:sub>
                                  <m:r>
                                    <a:rPr lang="es-ES" b="0" i="1" smtClean="0">
                                      <a:latin typeface="Cambria Math" charset="0"/>
                                      <a:ea typeface="Times New Roman" charset="0"/>
                                      <a:cs typeface="Times New Roman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s-ES" b="0" i="1" smtClean="0"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s-ES" b="0" i="1" smtClean="0"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s-ES_tradnl" dirty="0" smtClean="0"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pPr marL="285750" indent="-285750">
                  <a:buFont typeface="Arial" charset="0"/>
                  <a:buChar char="•"/>
                </a:pPr>
                <a:endParaRPr lang="es-ES_tradnl" sz="2400" dirty="0" smtClean="0"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pPr algn="ctr"/>
                <a:r>
                  <a:rPr lang="es-ES_tradnl" sz="2400" dirty="0">
                    <a:latin typeface="Times New Roman" charset="0"/>
                    <a:ea typeface="Times New Roman" charset="0"/>
                    <a:cs typeface="Times New Roman" charset="0"/>
                  </a:rPr>
                  <a:t>d</a:t>
                </a:r>
                <a:r>
                  <a:rPr lang="es-ES_tradnl" sz="24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onde </a:t>
                </a:r>
                <a:r>
                  <a:rPr lang="es-ES_tradnl" sz="2400" dirty="0" err="1" smtClean="0">
                    <a:latin typeface="Times New Roman" charset="0"/>
                    <a:ea typeface="Times New Roman" charset="0"/>
                    <a:cs typeface="Times New Roman" charset="0"/>
                  </a:rPr>
                  <a:t>wi</a:t>
                </a:r>
                <a:r>
                  <a:rPr lang="es-ES_tradnl" sz="24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 son los pesos de </a:t>
                </a:r>
                <a:r>
                  <a:rPr lang="es-ES_tradnl" sz="2400" dirty="0" err="1" smtClean="0">
                    <a:latin typeface="Times New Roman" charset="0"/>
                    <a:ea typeface="Times New Roman" charset="0"/>
                    <a:cs typeface="Times New Roman" charset="0"/>
                  </a:rPr>
                  <a:t>Akaike</a:t>
                </a:r>
                <a:r>
                  <a:rPr lang="es-ES_tradnl" sz="24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,</a:t>
                </a:r>
                <a:r>
                  <a:rPr lang="es-ES" sz="2400" dirty="0">
                    <a:ea typeface="Times New Roman" charset="0"/>
                    <a:cs typeface="Times New Roman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accPr>
                      <m:e>
                        <m:r>
                          <a:rPr lang="es-ES" sz="24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𝑣𝑎𝑟</m:t>
                        </m:r>
                      </m:e>
                    </m:acc>
                  </m:oMath>
                </a14:m>
                <a:r>
                  <a:rPr lang="es-ES_tradnl" sz="24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 es la varianza estimada,</a:t>
                </a:r>
                <a:r>
                  <a:rPr lang="en-US" sz="2400" dirty="0" smtClean="0">
                    <a:ea typeface="Times New Roman" charset="0"/>
                    <a:cs typeface="Times New Roman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𝜃</m:t>
                            </m:r>
                          </m:e>
                        </m:acc>
                      </m:e>
                      <m:sub>
                        <m:r>
                          <a:rPr lang="es-ES" sz="24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s-ES_tradnl" sz="24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= estimador en cuestión (aire) del modelo i,</a:t>
                </a:r>
                <a:r>
                  <a:rPr lang="en-US" sz="2400" dirty="0">
                    <a:ea typeface="Times New Roman" charset="0"/>
                    <a:cs typeface="Times New Roman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</m:ctrlPr>
                          </m:accPr>
                          <m:e>
                            <m:acc>
                              <m:accPr>
                                <m:chr m:val="̅"/>
                                <m:ctrlPr>
                                  <a:rPr lang="en-US" sz="2400" i="1">
                                    <a:latin typeface="Cambria Math" charset="0"/>
                                    <a:ea typeface="Times New Roman" charset="0"/>
                                    <a:cs typeface="Times New Roman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𝜃</m:t>
                                </m:r>
                              </m:e>
                            </m:acc>
                          </m:e>
                        </m:acc>
                      </m:e>
                      <m:sub>
                        <m:r>
                          <a:rPr lang="es-ES" sz="24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s-ES_tradnl" sz="24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 es la media ponderada del estimador en cuestión</a:t>
                </a:r>
                <a:endParaRPr lang="es-ES_tradnl" sz="2400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>
          <p:sp>
            <p:nvSpPr>
              <p:cNvPr id="8" name="CuadroTexto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909" y="1743715"/>
                <a:ext cx="10460182" cy="3465949"/>
              </a:xfrm>
              <a:prstGeom prst="rect">
                <a:avLst/>
              </a:prstGeom>
              <a:blipFill rotWithShape="0">
                <a:blip r:embed="rId3"/>
                <a:stretch>
                  <a:fillRect l="-758" t="-1406" r="-1457" b="-2988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647270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4">
            <a:extLst>
              <a:ext uri="{FF2B5EF4-FFF2-40B4-BE49-F238E27FC236}">
                <a16:creationId xmlns:a16="http://schemas.microsoft.com/office/drawing/2014/main" xmlns="" id="{2AB79E2F-5447-48D0-BE9F-AD06F0C85AB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5360" y="107001"/>
            <a:ext cx="1152128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Inferencia</a:t>
            </a:r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multimodelo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ángulo 1"/>
          <p:cNvSpPr/>
          <p:nvPr/>
        </p:nvSpPr>
        <p:spPr>
          <a:xfrm>
            <a:off x="667870" y="1470998"/>
            <a:ext cx="1044347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400" dirty="0" err="1">
                <a:latin typeface="Times New Roman" charset="0"/>
                <a:ea typeface="Times New Roman" charset="0"/>
                <a:cs typeface="Times New Roman" charset="0"/>
              </a:rPr>
              <a:t>aire.se</a:t>
            </a:r>
            <a:r>
              <a:rPr lang="es-ES_tradnl" sz="2400" dirty="0">
                <a:latin typeface="Times New Roman" charset="0"/>
                <a:ea typeface="Times New Roman" charset="0"/>
                <a:cs typeface="Times New Roman" charset="0"/>
              </a:rPr>
              <a:t> &lt;- c(</a:t>
            </a:r>
            <a:r>
              <a:rPr lang="es-ES_tradnl" sz="2400" dirty="0" err="1">
                <a:latin typeface="Times New Roman" charset="0"/>
                <a:ea typeface="Times New Roman" charset="0"/>
                <a:cs typeface="Times New Roman" charset="0"/>
              </a:rPr>
              <a:t>summary</a:t>
            </a:r>
            <a:r>
              <a:rPr lang="es-ES_tradnl" sz="2400" dirty="0">
                <a:latin typeface="Times New Roman" charset="0"/>
                <a:ea typeface="Times New Roman" charset="0"/>
                <a:cs typeface="Times New Roman" charset="0"/>
              </a:rPr>
              <a:t>(mod1)$</a:t>
            </a:r>
            <a:r>
              <a:rPr lang="es-ES_tradnl" sz="2400" dirty="0" err="1">
                <a:latin typeface="Times New Roman" charset="0"/>
                <a:ea typeface="Times New Roman" charset="0"/>
                <a:cs typeface="Times New Roman" charset="0"/>
              </a:rPr>
              <a:t>coef</a:t>
            </a:r>
            <a:r>
              <a:rPr lang="es-ES_tradnl" sz="2400" dirty="0">
                <a:latin typeface="Times New Roman" charset="0"/>
                <a:ea typeface="Times New Roman" charset="0"/>
                <a:cs typeface="Times New Roman" charset="0"/>
              </a:rPr>
              <a:t>[2, 2], </a:t>
            </a:r>
            <a:r>
              <a:rPr lang="es-ES_tradnl" sz="2400" dirty="0" err="1">
                <a:latin typeface="Times New Roman" charset="0"/>
                <a:ea typeface="Times New Roman" charset="0"/>
                <a:cs typeface="Times New Roman" charset="0"/>
              </a:rPr>
              <a:t>summary</a:t>
            </a:r>
            <a:r>
              <a:rPr lang="es-ES_tradnl" sz="2400" dirty="0">
                <a:latin typeface="Times New Roman" charset="0"/>
                <a:ea typeface="Times New Roman" charset="0"/>
                <a:cs typeface="Times New Roman" charset="0"/>
              </a:rPr>
              <a:t>(mod2)$</a:t>
            </a:r>
            <a:r>
              <a:rPr lang="es-ES_tradnl" sz="2400" dirty="0" err="1">
                <a:latin typeface="Times New Roman" charset="0"/>
                <a:ea typeface="Times New Roman" charset="0"/>
                <a:cs typeface="Times New Roman" charset="0"/>
              </a:rPr>
              <a:t>coef</a:t>
            </a:r>
            <a:r>
              <a:rPr lang="es-ES_tradnl" sz="2400" dirty="0">
                <a:latin typeface="Times New Roman" charset="0"/>
                <a:ea typeface="Times New Roman" charset="0"/>
                <a:cs typeface="Times New Roman" charset="0"/>
              </a:rPr>
              <a:t>[2, 2], </a:t>
            </a:r>
            <a:r>
              <a:rPr lang="es-ES_tradnl" sz="2400" dirty="0" err="1" smtClean="0">
                <a:latin typeface="Times New Roman" charset="0"/>
                <a:ea typeface="Times New Roman" charset="0"/>
                <a:cs typeface="Times New Roman" charset="0"/>
              </a:rPr>
              <a:t>summary</a:t>
            </a:r>
            <a:r>
              <a:rPr lang="es-ES_tradnl" sz="2400" dirty="0" smtClean="0">
                <a:latin typeface="Times New Roman" charset="0"/>
                <a:ea typeface="Times New Roman" charset="0"/>
                <a:cs typeface="Times New Roman" charset="0"/>
              </a:rPr>
              <a:t>(mod7</a:t>
            </a:r>
            <a:r>
              <a:rPr lang="es-ES_tradnl" sz="2400" dirty="0">
                <a:latin typeface="Times New Roman" charset="0"/>
                <a:ea typeface="Times New Roman" charset="0"/>
                <a:cs typeface="Times New Roman" charset="0"/>
              </a:rPr>
              <a:t>)$</a:t>
            </a:r>
            <a:r>
              <a:rPr lang="es-ES_tradnl" sz="2400" dirty="0" err="1">
                <a:latin typeface="Times New Roman" charset="0"/>
                <a:ea typeface="Times New Roman" charset="0"/>
                <a:cs typeface="Times New Roman" charset="0"/>
              </a:rPr>
              <a:t>coef</a:t>
            </a:r>
            <a:r>
              <a:rPr lang="es-ES_tradnl" sz="2400" dirty="0">
                <a:latin typeface="Times New Roman" charset="0"/>
                <a:ea typeface="Times New Roman" charset="0"/>
                <a:cs typeface="Times New Roman" charset="0"/>
              </a:rPr>
              <a:t>[2, 2])</a:t>
            </a:r>
          </a:p>
        </p:txBody>
      </p:sp>
      <p:sp>
        <p:nvSpPr>
          <p:cNvPr id="3" name="Rectángulo 2"/>
          <p:cNvSpPr/>
          <p:nvPr/>
        </p:nvSpPr>
        <p:spPr>
          <a:xfrm>
            <a:off x="667870" y="2650329"/>
            <a:ext cx="556915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2400" dirty="0" err="1" smtClean="0">
                <a:latin typeface="Times New Roman" charset="0"/>
                <a:ea typeface="Times New Roman" charset="0"/>
                <a:cs typeface="Times New Roman" charset="0"/>
              </a:rPr>
              <a:t>aire.se</a:t>
            </a:r>
            <a:r>
              <a:rPr lang="es-ES_tradnl" sz="2400" dirty="0" smtClean="0">
                <a:latin typeface="Times New Roman" charset="0"/>
                <a:ea typeface="Times New Roman" charset="0"/>
                <a:cs typeface="Times New Roman" charset="0"/>
              </a:rPr>
              <a:t>[1</a:t>
            </a:r>
            <a:r>
              <a:rPr lang="es-ES_tradnl" sz="2400" dirty="0">
                <a:latin typeface="Times New Roman" charset="0"/>
                <a:ea typeface="Times New Roman" charset="0"/>
                <a:cs typeface="Times New Roman" charset="0"/>
              </a:rPr>
              <a:t>] 0.3323302 0.1682901 </a:t>
            </a:r>
            <a:r>
              <a:rPr lang="es-ES_tradnl" sz="2400" dirty="0" smtClean="0">
                <a:latin typeface="Times New Roman" charset="0"/>
                <a:ea typeface="Times New Roman" charset="0"/>
                <a:cs typeface="Times New Roman" charset="0"/>
              </a:rPr>
              <a:t>0.2706232 </a:t>
            </a:r>
            <a:endParaRPr lang="es-ES_tradnl" sz="24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5" name="Rectángulo 4"/>
          <p:cNvSpPr/>
          <p:nvPr/>
        </p:nvSpPr>
        <p:spPr>
          <a:xfrm>
            <a:off x="667870" y="3715435"/>
            <a:ext cx="1059587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400" dirty="0" err="1" smtClean="0">
                <a:latin typeface="Times New Roman" charset="0"/>
                <a:ea typeface="Times New Roman" charset="0"/>
                <a:cs typeface="Times New Roman" charset="0"/>
              </a:rPr>
              <a:t>incond.se</a:t>
            </a:r>
            <a:r>
              <a:rPr lang="es-ES_tradnl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s-ES_tradnl" sz="2400" dirty="0">
                <a:latin typeface="Times New Roman" charset="0"/>
                <a:ea typeface="Times New Roman" charset="0"/>
                <a:cs typeface="Times New Roman" charset="0"/>
              </a:rPr>
              <a:t>&lt;- sum(</a:t>
            </a:r>
            <a:r>
              <a:rPr lang="es-ES_tradnl" sz="2400" dirty="0" err="1">
                <a:latin typeface="Times New Roman" charset="0"/>
                <a:ea typeface="Times New Roman" charset="0"/>
                <a:cs typeface="Times New Roman" charset="0"/>
              </a:rPr>
              <a:t>ResultadosA$AICcPeso</a:t>
            </a:r>
            <a:r>
              <a:rPr lang="es-ES_tradnl" sz="2400" dirty="0">
                <a:latin typeface="Times New Roman" charset="0"/>
                <a:ea typeface="Times New Roman" charset="0"/>
                <a:cs typeface="Times New Roman" charset="0"/>
              </a:rPr>
              <a:t>*</a:t>
            </a:r>
            <a:r>
              <a:rPr lang="es-ES_tradnl" sz="2400" dirty="0" err="1">
                <a:latin typeface="Times New Roman" charset="0"/>
                <a:ea typeface="Times New Roman" charset="0"/>
                <a:cs typeface="Times New Roman" charset="0"/>
              </a:rPr>
              <a:t>sqrt</a:t>
            </a:r>
            <a:r>
              <a:rPr lang="es-ES_tradnl" sz="2400" dirty="0">
                <a:latin typeface="Times New Roman" charset="0"/>
                <a:ea typeface="Times New Roman" charset="0"/>
                <a:cs typeface="Times New Roman" charset="0"/>
              </a:rPr>
              <a:t>((aire.se^2) + ((</a:t>
            </a:r>
            <a:r>
              <a:rPr lang="es-ES_tradnl" sz="2400" dirty="0" err="1">
                <a:latin typeface="Times New Roman" charset="0"/>
                <a:ea typeface="Times New Roman" charset="0"/>
                <a:cs typeface="Times New Roman" charset="0"/>
              </a:rPr>
              <a:t>aire.ests</a:t>
            </a:r>
            <a:r>
              <a:rPr lang="es-ES_tradnl" sz="2400" dirty="0">
                <a:latin typeface="Times New Roman" charset="0"/>
                <a:ea typeface="Times New Roman" charset="0"/>
                <a:cs typeface="Times New Roman" charset="0"/>
              </a:rPr>
              <a:t> - </a:t>
            </a:r>
            <a:r>
              <a:rPr lang="es-ES_tradnl" sz="2400" dirty="0" err="1">
                <a:latin typeface="Times New Roman" charset="0"/>
                <a:ea typeface="Times New Roman" charset="0"/>
                <a:cs typeface="Times New Roman" charset="0"/>
              </a:rPr>
              <a:t>mod.avg.est</a:t>
            </a:r>
            <a:r>
              <a:rPr lang="es-ES_tradnl" sz="2400" dirty="0">
                <a:latin typeface="Times New Roman" charset="0"/>
                <a:ea typeface="Times New Roman" charset="0"/>
                <a:cs typeface="Times New Roman" charset="0"/>
              </a:rPr>
              <a:t>)^2</a:t>
            </a:r>
            <a:r>
              <a:rPr lang="es-ES_tradnl" sz="2400" dirty="0" smtClean="0">
                <a:latin typeface="Times New Roman" charset="0"/>
                <a:ea typeface="Times New Roman" charset="0"/>
                <a:cs typeface="Times New Roman" charset="0"/>
              </a:rPr>
              <a:t>)))</a:t>
            </a:r>
          </a:p>
          <a:p>
            <a:endParaRPr lang="es-ES_tradnl" sz="2400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lang="es-ES_tradnl" sz="2400" dirty="0" err="1" smtClean="0">
                <a:latin typeface="Times New Roman" charset="0"/>
                <a:ea typeface="Times New Roman" charset="0"/>
                <a:cs typeface="Times New Roman" charset="0"/>
              </a:rPr>
              <a:t>incond.se</a:t>
            </a:r>
            <a:r>
              <a:rPr lang="es-ES_tradnl" sz="2400" dirty="0" smtClean="0">
                <a:latin typeface="Times New Roman" charset="0"/>
                <a:ea typeface="Times New Roman" charset="0"/>
                <a:cs typeface="Times New Roman" charset="0"/>
              </a:rPr>
              <a:t>[1</a:t>
            </a:r>
            <a:r>
              <a:rPr lang="es-ES_tradnl" sz="2400" dirty="0">
                <a:latin typeface="Times New Roman" charset="0"/>
                <a:ea typeface="Times New Roman" charset="0"/>
                <a:cs typeface="Times New Roman" charset="0"/>
              </a:rPr>
              <a:t>] </a:t>
            </a:r>
            <a:r>
              <a:rPr lang="es-ES_tradnl" sz="2400" b="1" dirty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0.2937775</a:t>
            </a:r>
          </a:p>
        </p:txBody>
      </p:sp>
    </p:spTree>
    <p:extLst>
      <p:ext uri="{BB962C8B-B14F-4D97-AF65-F5344CB8AC3E}">
        <p14:creationId xmlns:p14="http://schemas.microsoft.com/office/powerpoint/2010/main" val="6869917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4">
            <a:extLst>
              <a:ext uri="{FF2B5EF4-FFF2-40B4-BE49-F238E27FC236}">
                <a16:creationId xmlns:a16="http://schemas.microsoft.com/office/drawing/2014/main" xmlns="" id="{2AB79E2F-5447-48D0-BE9F-AD06F0C85AB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5360" y="107001"/>
            <a:ext cx="1152128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Inferencia</a:t>
            </a:r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multimodelo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865909" y="1743715"/>
            <a:ext cx="10460182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s-ES_tradnl" sz="2400" dirty="0" smtClean="0">
                <a:latin typeface="Times New Roman" charset="0"/>
                <a:ea typeface="Times New Roman" charset="0"/>
                <a:cs typeface="Times New Roman" charset="0"/>
              </a:rPr>
              <a:t>Una vez que tenemos la media ponderada y el error estándar podemos construir los intervalos de confianza para evaluar el efecto de la variable Aire.</a:t>
            </a:r>
          </a:p>
          <a:p>
            <a:pPr marL="285750" indent="-285750">
              <a:buFont typeface="Arial" charset="0"/>
              <a:buChar char="•"/>
            </a:pPr>
            <a:endParaRPr lang="es-ES_tradnl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s-ES_tradnl" sz="2400" dirty="0" smtClean="0">
                <a:latin typeface="Times New Roman" charset="0"/>
                <a:ea typeface="Times New Roman" charset="0"/>
                <a:cs typeface="Times New Roman" charset="0"/>
              </a:rPr>
              <a:t>Para el efecto de la variable Aire:</a:t>
            </a:r>
          </a:p>
          <a:p>
            <a:pPr marL="285750" indent="-285750">
              <a:buFont typeface="Arial" charset="0"/>
              <a:buChar char="•"/>
            </a:pPr>
            <a:endParaRPr lang="es-ES_tradnl" sz="24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285750" indent="-285750">
              <a:buFont typeface="Arial" charset="0"/>
              <a:buChar char="•"/>
            </a:pPr>
            <a:endParaRPr lang="es-ES_tradnl" sz="2400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pPr marL="285750" indent="-285750">
              <a:buFont typeface="Arial" charset="0"/>
              <a:buChar char="•"/>
            </a:pPr>
            <a:endParaRPr lang="es-ES_tradnl" sz="24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285750" indent="-285750">
              <a:buFont typeface="Arial" charset="0"/>
              <a:buChar char="•"/>
            </a:pPr>
            <a:endParaRPr lang="es-ES_tradnl" sz="2400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s-ES_tradnl" sz="2400" dirty="0" smtClean="0">
                <a:latin typeface="Times New Roman" charset="0"/>
                <a:ea typeface="Times New Roman" charset="0"/>
                <a:cs typeface="Times New Roman" charset="0"/>
              </a:rPr>
              <a:t>Límite inferior 95%: </a:t>
            </a:r>
            <a:r>
              <a:rPr lang="es-ES_tradnl" sz="2400" b="1" dirty="0" smtClean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-5.53</a:t>
            </a:r>
          </a:p>
          <a:p>
            <a:pPr marL="285750" indent="-285750">
              <a:buFont typeface="Arial" charset="0"/>
              <a:buChar char="•"/>
            </a:pPr>
            <a:r>
              <a:rPr lang="es-ES_tradnl" sz="2400" dirty="0" smtClean="0">
                <a:latin typeface="Times New Roman" charset="0"/>
                <a:ea typeface="Times New Roman" charset="0"/>
                <a:cs typeface="Times New Roman" charset="0"/>
              </a:rPr>
              <a:t>Límite superior 95%: </a:t>
            </a:r>
            <a:r>
              <a:rPr lang="es-ES_tradnl" sz="2400" b="1" dirty="0" smtClean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-4.95</a:t>
            </a:r>
          </a:p>
          <a:p>
            <a:pPr marL="285750" indent="-285750">
              <a:buFont typeface="Arial" charset="0"/>
              <a:buChar char="•"/>
            </a:pPr>
            <a:endParaRPr lang="es-ES_tradnl" sz="24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285750" indent="-285750">
              <a:buFont typeface="Arial" charset="0"/>
              <a:buChar char="•"/>
            </a:pPr>
            <a:endParaRPr lang="es-ES_tradnl" sz="24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ángulo 3"/>
              <p:cNvSpPr/>
              <p:nvPr/>
            </p:nvSpPr>
            <p:spPr>
              <a:xfrm>
                <a:off x="3329511" y="3590374"/>
                <a:ext cx="2978701" cy="7386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s-ES_tradnl" sz="2400" dirty="0" smtClean="0">
                    <a:solidFill>
                      <a:schemeClr val="tx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-5.245909</a:t>
                </a:r>
                <a14:m>
                  <m:oMath xmlns:m="http://schemas.openxmlformats.org/officeDocument/2006/math">
                    <m:r>
                      <a:rPr lang="es-ES_tradnl" sz="2400" b="0" i="1" smtClean="0">
                        <a:solidFill>
                          <a:schemeClr val="tx1"/>
                        </a:solidFill>
                        <a:latin typeface="Times New Roman" charset="0"/>
                        <a:ea typeface="Times New Roman" charset="0"/>
                        <a:cs typeface="Times New Roman" charset="0"/>
                      </a:rPr>
                      <m:t>±</m:t>
                    </m:r>
                    <m:r>
                      <m:rPr>
                        <m:nor/>
                      </m:rPr>
                      <a:rPr lang="es-ES_tradnl" sz="2400" dirty="0">
                        <a:solidFill>
                          <a:schemeClr val="tx1"/>
                        </a:solidFill>
                        <a:latin typeface="Times New Roman" charset="0"/>
                        <a:ea typeface="Times New Roman" charset="0"/>
                        <a:cs typeface="Times New Roman" charset="0"/>
                      </a:rPr>
                      <m:t>0.2937775</m:t>
                    </m:r>
                  </m:oMath>
                </a14:m>
                <a:endParaRPr lang="es-ES_tradnl" sz="2400" dirty="0">
                  <a:solidFill>
                    <a:schemeClr val="tx1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endParaRPr lang="es-ES_tradnl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>
          <p:sp>
            <p:nvSpPr>
              <p:cNvPr id="4" name="Rectángulo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9511" y="3590374"/>
                <a:ext cx="2978701" cy="738664"/>
              </a:xfrm>
              <a:prstGeom prst="rect">
                <a:avLst/>
              </a:prstGeom>
              <a:blipFill rotWithShape="0">
                <a:blip r:embed="rId3"/>
                <a:stretch>
                  <a:fillRect l="-3067" t="-6612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uadroTexto 7"/>
          <p:cNvSpPr txBox="1"/>
          <p:nvPr/>
        </p:nvSpPr>
        <p:spPr>
          <a:xfrm>
            <a:off x="678535" y="5775587"/>
            <a:ext cx="108484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000" b="1" dirty="0" smtClean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Conclusión: El cero no está incluido en el intervalo, por lo tanto hay un efecto de la variable Aire</a:t>
            </a:r>
            <a:endParaRPr lang="es-ES_tradnl" sz="2000" b="1" dirty="0">
              <a:solidFill>
                <a:srgbClr val="C0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73903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4">
            <a:extLst>
              <a:ext uri="{FF2B5EF4-FFF2-40B4-BE49-F238E27FC236}">
                <a16:creationId xmlns:a16="http://schemas.microsoft.com/office/drawing/2014/main" xmlns="" id="{2AB79E2F-5447-48D0-BE9F-AD06F0C85AB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5360" y="107001"/>
            <a:ext cx="1152128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Ventajas</a:t>
            </a:r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de AIC vs Ho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706411" y="1429801"/>
            <a:ext cx="1046018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s-ES_tradnl" sz="2400" dirty="0" smtClean="0">
                <a:latin typeface="Times New Roman" charset="0"/>
                <a:ea typeface="Times New Roman" charset="0"/>
                <a:cs typeface="Times New Roman" charset="0"/>
              </a:rPr>
              <a:t>Objetivo: No se basa en el nivel de significancia (0.05)</a:t>
            </a:r>
          </a:p>
          <a:p>
            <a:pPr marL="285750" indent="-285750">
              <a:buFont typeface="Arial" charset="0"/>
              <a:buChar char="•"/>
            </a:pPr>
            <a:endParaRPr lang="es-ES_tradnl" sz="24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s-ES_tradnl" sz="2400" dirty="0" smtClean="0">
                <a:latin typeface="Times New Roman" charset="0"/>
                <a:ea typeface="Times New Roman" charset="0"/>
                <a:cs typeface="Times New Roman" charset="0"/>
              </a:rPr>
              <a:t>Riguroso y sencillo de calcular</a:t>
            </a:r>
          </a:p>
          <a:p>
            <a:pPr marL="285750" indent="-285750">
              <a:buFont typeface="Arial" charset="0"/>
              <a:buChar char="•"/>
            </a:pPr>
            <a:endParaRPr lang="es-ES_tradnl" sz="24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s-ES_tradnl" sz="2400" dirty="0" smtClean="0">
                <a:latin typeface="Times New Roman" charset="0"/>
                <a:ea typeface="Times New Roman" charset="0"/>
                <a:cs typeface="Times New Roman" charset="0"/>
              </a:rPr>
              <a:t>Permite comparar modelos</a:t>
            </a:r>
          </a:p>
          <a:p>
            <a:pPr marL="285750" indent="-285750">
              <a:buFont typeface="Arial" charset="0"/>
              <a:buChar char="•"/>
            </a:pPr>
            <a:endParaRPr lang="es-ES_tradnl" sz="24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s-ES_tradnl" sz="2400" dirty="0" smtClean="0">
                <a:latin typeface="Times New Roman" charset="0"/>
                <a:ea typeface="Times New Roman" charset="0"/>
                <a:cs typeface="Times New Roman" charset="0"/>
              </a:rPr>
              <a:t>Ideal para seleccionar modelos o variables</a:t>
            </a:r>
          </a:p>
          <a:p>
            <a:pPr marL="285750" indent="-285750">
              <a:buFont typeface="Arial" charset="0"/>
              <a:buChar char="•"/>
            </a:pPr>
            <a:endParaRPr lang="es-ES_tradnl" sz="24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s-ES_tradnl" sz="2400" dirty="0" smtClean="0">
                <a:latin typeface="Times New Roman" charset="0"/>
                <a:ea typeface="Times New Roman" charset="0"/>
                <a:cs typeface="Times New Roman" charset="0"/>
              </a:rPr>
              <a:t>Fundado sobre principios sólidos de estadística (máxima verosimilitud)</a:t>
            </a:r>
          </a:p>
          <a:p>
            <a:pPr marL="285750" indent="-285750">
              <a:buFont typeface="Arial" charset="0"/>
              <a:buChar char="•"/>
            </a:pPr>
            <a:endParaRPr lang="es-ES_tradnl" sz="24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s-ES_tradnl" sz="2400" dirty="0" smtClean="0">
                <a:latin typeface="Times New Roman" charset="0"/>
                <a:ea typeface="Times New Roman" charset="0"/>
                <a:cs typeface="Times New Roman" charset="0"/>
              </a:rPr>
              <a:t>Podemos incorporar incertidumbre (promedio ponderado)</a:t>
            </a:r>
          </a:p>
          <a:p>
            <a:pPr marL="285750" indent="-285750">
              <a:buFont typeface="Arial" charset="0"/>
              <a:buChar char="•"/>
            </a:pPr>
            <a:endParaRPr lang="es-ES_tradnl" sz="24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12777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4">
            <a:extLst>
              <a:ext uri="{FF2B5EF4-FFF2-40B4-BE49-F238E27FC236}">
                <a16:creationId xmlns:a16="http://schemas.microsoft.com/office/drawing/2014/main" xmlns="" id="{2AB79E2F-5447-48D0-BE9F-AD06F0C85AB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5360" y="107001"/>
            <a:ext cx="1152128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Ejercicios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567867" y="1388237"/>
            <a:ext cx="104601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endParaRPr lang="es-ES_tradnl" sz="24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285750" indent="-285750">
              <a:buFont typeface="Arial" charset="0"/>
              <a:buChar char="•"/>
            </a:pPr>
            <a:endParaRPr lang="es-ES_tradnl" sz="24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285750" indent="-285750">
              <a:buFont typeface="Arial" charset="0"/>
              <a:buChar char="•"/>
            </a:pPr>
            <a:endParaRPr lang="es-ES_tradnl" sz="24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66054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4">
            <a:extLst>
              <a:ext uri="{FF2B5EF4-FFF2-40B4-BE49-F238E27FC236}">
                <a16:creationId xmlns:a16="http://schemas.microsoft.com/office/drawing/2014/main" xmlns="" id="{2AB79E2F-5447-48D0-BE9F-AD06F0C85AB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5360" y="107001"/>
            <a:ext cx="1152128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Máxima</a:t>
            </a:r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verosimilitud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ángulo 1"/>
              <p:cNvSpPr/>
              <p:nvPr/>
            </p:nvSpPr>
            <p:spPr>
              <a:xfrm>
                <a:off x="849086" y="1240695"/>
                <a:ext cx="10297886" cy="489364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 algn="just">
                  <a:buFont typeface="Arial" charset="0"/>
                  <a:buChar char="•"/>
                </a:pPr>
                <a:r>
                  <a:rPr lang="es-MX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La función de verosimilitud es una herramienta desarrollada por Sir Ronald Fisher (1890-1962) utilizada en la resolución de múltiples problemas.</a:t>
                </a:r>
              </a:p>
              <a:p>
                <a:pPr marL="342900" indent="-342900" algn="just">
                  <a:buFont typeface="Arial" charset="0"/>
                  <a:buChar char="•"/>
                </a:pPr>
                <a:endParaRPr lang="es-MX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 algn="just">
                  <a:buFont typeface="Arial" charset="0"/>
                  <a:buChar char="•"/>
                </a:pPr>
                <a:r>
                  <a:rPr lang="es-MX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Esta herramienta se basa en un proceso iterativo, es decir, se encuentran los valores de los parámetros que maximicen la verosimilitud de la función.</a:t>
                </a:r>
              </a:p>
              <a:p>
                <a:pPr marL="342900" indent="-342900" algn="just">
                  <a:buFont typeface="Arial" charset="0"/>
                  <a:buChar char="•"/>
                </a:pPr>
                <a:endParaRPr lang="es-MX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 algn="just">
                  <a:buFont typeface="Arial" charset="0"/>
                  <a:buChar char="•"/>
                </a:pPr>
                <a:r>
                  <a:rPr lang="es-MX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En otras palabras, se encuentran los valores más probables de los parámetros dados los datos L(</a:t>
                </a:r>
                <a14:m>
                  <m:oMath xmlns:m="http://schemas.openxmlformats.org/officeDocument/2006/math">
                    <m:r>
                      <a:rPr lang="es-MX" sz="24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𝜃</m:t>
                    </m:r>
                  </m:oMath>
                </a14:m>
                <a:r>
                  <a:rPr lang="es-MX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x), donde </a:t>
                </a:r>
                <a14:m>
                  <m:oMath xmlns:m="http://schemas.openxmlformats.org/officeDocument/2006/math">
                    <m:r>
                      <a:rPr lang="es-MX" sz="24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𝜃</m:t>
                    </m:r>
                  </m:oMath>
                </a14:m>
                <a:r>
                  <a:rPr lang="es-MX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representa uno o más parámetros y x representa una variable o un juego de datos.</a:t>
                </a:r>
              </a:p>
              <a:p>
                <a:pPr marL="342900" indent="-342900" algn="just">
                  <a:buFont typeface="Arial" charset="0"/>
                  <a:buChar char="•"/>
                </a:pPr>
                <a:endParaRPr lang="es-MX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 algn="just">
                  <a:buFont typeface="Arial" charset="0"/>
                  <a:buChar char="•"/>
                </a:pPr>
                <a:r>
                  <a:rPr lang="es-MX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L(</a:t>
                </a:r>
                <a14:m>
                  <m:oMath xmlns:m="http://schemas.openxmlformats.org/officeDocument/2006/math">
                    <m:r>
                      <a:rPr lang="es-MX" sz="24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𝜃</m:t>
                    </m:r>
                  </m:oMath>
                </a14:m>
                <a:r>
                  <a:rPr lang="es-MX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x) indica entonces, la probabilidad de observar el valor de </a:t>
                </a:r>
                <a14:m>
                  <m:oMath xmlns:m="http://schemas.openxmlformats.org/officeDocument/2006/math">
                    <m:r>
                      <a:rPr lang="es-MX" sz="24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𝜃</m:t>
                    </m:r>
                  </m:oMath>
                </a14:m>
                <a:r>
                  <a:rPr lang="es-MX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para cierto juego de datos.</a:t>
                </a:r>
              </a:p>
              <a:p>
                <a:pPr marL="342900" indent="-342900" algn="just">
                  <a:buFont typeface="Arial" charset="0"/>
                  <a:buChar char="•"/>
                </a:pPr>
                <a:endParaRPr lang="es-MX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Rectángulo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086" y="1240695"/>
                <a:ext cx="10297886" cy="4893647"/>
              </a:xfrm>
              <a:prstGeom prst="rect">
                <a:avLst/>
              </a:prstGeom>
              <a:blipFill rotWithShape="0">
                <a:blip r:embed="rId3"/>
                <a:stretch>
                  <a:fillRect l="-769" t="-998" r="-888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Conector recto 4"/>
          <p:cNvCxnSpPr/>
          <p:nvPr/>
        </p:nvCxnSpPr>
        <p:spPr>
          <a:xfrm>
            <a:off x="3712707" y="3886200"/>
            <a:ext cx="0" cy="3374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cto 7"/>
          <p:cNvCxnSpPr/>
          <p:nvPr/>
        </p:nvCxnSpPr>
        <p:spPr>
          <a:xfrm>
            <a:off x="1779124" y="4981578"/>
            <a:ext cx="0" cy="3374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625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4">
            <a:extLst>
              <a:ext uri="{FF2B5EF4-FFF2-40B4-BE49-F238E27FC236}">
                <a16:creationId xmlns:a16="http://schemas.microsoft.com/office/drawing/2014/main" xmlns="" id="{2AB79E2F-5447-48D0-BE9F-AD06F0C85AB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5360" y="107001"/>
            <a:ext cx="1152128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Máxima</a:t>
            </a:r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verosimilitud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ángulo 1"/>
              <p:cNvSpPr/>
              <p:nvPr/>
            </p:nvSpPr>
            <p:spPr>
              <a:xfrm>
                <a:off x="849086" y="1240695"/>
                <a:ext cx="10297886" cy="267765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 algn="just">
                  <a:buFont typeface="Arial" charset="0"/>
                  <a:buChar char="•"/>
                </a:pPr>
                <a:r>
                  <a:rPr lang="es-MX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La función de verosimilitud corresponde también a la función de densidad de probabilidad de una variable aleatoria.</a:t>
                </a:r>
              </a:p>
              <a:p>
                <a:pPr marL="342900" indent="-342900" algn="just">
                  <a:buFont typeface="Arial" charset="0"/>
                  <a:buChar char="•"/>
                </a:pPr>
                <a:endParaRPr lang="es-MX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 algn="just">
                  <a:buFont typeface="Arial" charset="0"/>
                  <a:buChar char="•"/>
                </a:pPr>
                <a:r>
                  <a:rPr lang="es-MX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La función de densidad describe la probabilidad relativa según la cual dicha variable aleatoria tomará determinado valor.</a:t>
                </a:r>
              </a:p>
              <a:p>
                <a:pPr marL="342900" indent="-342900" algn="just">
                  <a:buFont typeface="Arial" charset="0"/>
                  <a:buChar char="•"/>
                </a:pPr>
                <a:endParaRPr lang="es-MX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r>
                  <a:rPr lang="es-MX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L(</a:t>
                </a:r>
                <a14:m>
                  <m:oMath xmlns:m="http://schemas.openxmlformats.org/officeDocument/2006/math">
                    <m:r>
                      <a:rPr lang="es-MX" sz="24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𝜃</m:t>
                    </m:r>
                  </m:oMath>
                </a14:m>
                <a:r>
                  <a:rPr lang="es-MX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x) = P(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ES" sz="24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x</m:t>
                    </m:r>
                    <m:r>
                      <a:rPr lang="es-ES" sz="24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s-MX" sz="24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𝜃</m:t>
                    </m:r>
                    <m:r>
                      <a:rPr lang="es-ES" sz="24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endParaRPr lang="es-MX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Rectángulo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086" y="1240695"/>
                <a:ext cx="10297886" cy="2677656"/>
              </a:xfrm>
              <a:prstGeom prst="rect">
                <a:avLst/>
              </a:prstGeom>
              <a:blipFill rotWithShape="0">
                <a:blip r:embed="rId3"/>
                <a:stretch>
                  <a:fillRect l="-769" t="-1822" r="-888" b="-22096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Conector recto 8"/>
          <p:cNvCxnSpPr/>
          <p:nvPr/>
        </p:nvCxnSpPr>
        <p:spPr>
          <a:xfrm>
            <a:off x="6608299" y="3524253"/>
            <a:ext cx="0" cy="3374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9"/>
          <p:cNvCxnSpPr/>
          <p:nvPr/>
        </p:nvCxnSpPr>
        <p:spPr>
          <a:xfrm>
            <a:off x="5531985" y="3524253"/>
            <a:ext cx="0" cy="3374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ángulo 3"/>
          <p:cNvSpPr/>
          <p:nvPr/>
        </p:nvSpPr>
        <p:spPr>
          <a:xfrm>
            <a:off x="4937329" y="3441162"/>
            <a:ext cx="934834" cy="47718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1" name="Rectángulo 10"/>
          <p:cNvSpPr/>
          <p:nvPr/>
        </p:nvSpPr>
        <p:spPr>
          <a:xfrm>
            <a:off x="6126642" y="3454386"/>
            <a:ext cx="934834" cy="47718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cxnSp>
        <p:nvCxnSpPr>
          <p:cNvPr id="12" name="Conector recto de flecha 11"/>
          <p:cNvCxnSpPr/>
          <p:nvPr/>
        </p:nvCxnSpPr>
        <p:spPr>
          <a:xfrm flipH="1">
            <a:off x="3786188" y="3704231"/>
            <a:ext cx="1151141" cy="454688"/>
          </a:xfrm>
          <a:prstGeom prst="straightConnector1">
            <a:avLst/>
          </a:prstGeom>
          <a:ln w="920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de flecha 12"/>
          <p:cNvCxnSpPr/>
          <p:nvPr/>
        </p:nvCxnSpPr>
        <p:spPr>
          <a:xfrm>
            <a:off x="7101851" y="3704231"/>
            <a:ext cx="1001187" cy="454688"/>
          </a:xfrm>
          <a:prstGeom prst="straightConnector1">
            <a:avLst/>
          </a:prstGeom>
          <a:ln w="920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uadroTexto 15"/>
          <p:cNvSpPr txBox="1"/>
          <p:nvPr/>
        </p:nvSpPr>
        <p:spPr>
          <a:xfrm>
            <a:off x="1174760" y="3918351"/>
            <a:ext cx="26114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400" dirty="0" smtClean="0">
                <a:latin typeface="Times New Roman" charset="0"/>
                <a:ea typeface="Times New Roman" charset="0"/>
                <a:cs typeface="Times New Roman" charset="0"/>
              </a:rPr>
              <a:t>Función de máxima verosimilitud</a:t>
            </a:r>
            <a:endParaRPr lang="es-ES_tradnl" sz="24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7" name="CuadroTexto 16"/>
          <p:cNvSpPr txBox="1"/>
          <p:nvPr/>
        </p:nvSpPr>
        <p:spPr>
          <a:xfrm>
            <a:off x="8346673" y="3939045"/>
            <a:ext cx="34232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400" dirty="0" smtClean="0">
                <a:latin typeface="Times New Roman" charset="0"/>
                <a:ea typeface="Times New Roman" charset="0"/>
                <a:cs typeface="Times New Roman" charset="0"/>
              </a:rPr>
              <a:t>Función de densidad de una variable aleatoria</a:t>
            </a:r>
            <a:endParaRPr lang="es-ES_tradnl" sz="24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67654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4">
            <a:extLst>
              <a:ext uri="{FF2B5EF4-FFF2-40B4-BE49-F238E27FC236}">
                <a16:creationId xmlns:a16="http://schemas.microsoft.com/office/drawing/2014/main" xmlns="" id="{2AB79E2F-5447-48D0-BE9F-AD06F0C85AB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5360" y="107001"/>
            <a:ext cx="1152128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Máxima</a:t>
            </a:r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verosimilitud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Rectángulo 13"/>
          <p:cNvSpPr/>
          <p:nvPr/>
        </p:nvSpPr>
        <p:spPr>
          <a:xfrm>
            <a:off x="638175" y="1284112"/>
            <a:ext cx="1076325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Arial" charset="0"/>
              <a:buChar char="•"/>
            </a:pPr>
            <a:r>
              <a:rPr lang="es-MX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Imaginemos un experimento con una moneda. Queremos saber la probabilidad  de obtener cara. Lanzamos 20 veces la moneda y obtenemos lo siguiente:</a:t>
            </a:r>
            <a:endParaRPr lang="es-MX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ángulo 5"/>
          <p:cNvSpPr/>
          <p:nvPr/>
        </p:nvSpPr>
        <p:spPr>
          <a:xfrm>
            <a:off x="1214439" y="2552998"/>
            <a:ext cx="1018698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400" dirty="0" smtClean="0">
                <a:latin typeface="Times New Roman" charset="0"/>
                <a:ea typeface="Times New Roman" charset="0"/>
                <a:cs typeface="Times New Roman" charset="0"/>
              </a:rPr>
              <a:t>lanzamiento [1] </a:t>
            </a:r>
          </a:p>
          <a:p>
            <a:r>
              <a:rPr lang="es-ES_tradnl" sz="2400" dirty="0" smtClean="0">
                <a:latin typeface="Times New Roman" charset="0"/>
                <a:ea typeface="Times New Roman" charset="0"/>
                <a:cs typeface="Times New Roman" charset="0"/>
              </a:rPr>
              <a:t>"cruz" "cara" "cara" "cara" "cara" "cara" "cara" "cruz" "cruz" "cara” "cara" "cara" "cara" "cara" "cara” "cara" "cruz" "cara" "cruz" "cara"</a:t>
            </a:r>
            <a:endParaRPr lang="es-ES_tradnl" sz="24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8" name="Rectángulo 7"/>
          <p:cNvSpPr/>
          <p:nvPr/>
        </p:nvSpPr>
        <p:spPr>
          <a:xfrm>
            <a:off x="1593942" y="4373046"/>
            <a:ext cx="2486578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2400" dirty="0" err="1" smtClean="0">
                <a:latin typeface="Times New Roman" charset="0"/>
                <a:ea typeface="Times New Roman" charset="0"/>
                <a:cs typeface="Times New Roman" charset="0"/>
              </a:rPr>
              <a:t>table</a:t>
            </a:r>
            <a:r>
              <a:rPr lang="es-ES_tradnl" sz="2400" dirty="0" smtClean="0">
                <a:latin typeface="Times New Roman" charset="0"/>
                <a:ea typeface="Times New Roman" charset="0"/>
                <a:cs typeface="Times New Roman" charset="0"/>
              </a:rPr>
              <a:t>(lanzamiento)</a:t>
            </a:r>
          </a:p>
          <a:p>
            <a:r>
              <a:rPr lang="es-ES_tradnl" sz="2400" dirty="0" smtClean="0">
                <a:latin typeface="Times New Roman" charset="0"/>
                <a:ea typeface="Times New Roman" charset="0"/>
                <a:cs typeface="Times New Roman" charset="0"/>
              </a:rPr>
              <a:t>cara cruz  </a:t>
            </a:r>
          </a:p>
          <a:p>
            <a:r>
              <a:rPr lang="es-ES_tradnl" sz="2400" dirty="0" smtClean="0">
                <a:latin typeface="Times New Roman" charset="0"/>
                <a:ea typeface="Times New Roman" charset="0"/>
                <a:cs typeface="Times New Roman" charset="0"/>
              </a:rPr>
              <a:t> 15    5 </a:t>
            </a:r>
            <a:endParaRPr lang="es-ES_tradnl" sz="24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8" name="Rectángulo 17"/>
          <p:cNvSpPr/>
          <p:nvPr/>
        </p:nvSpPr>
        <p:spPr>
          <a:xfrm>
            <a:off x="5895975" y="4373046"/>
            <a:ext cx="550545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MX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Si alguien preguntara sobre la probabilidad de obtener “cara”, podríamos responder que ésta es ciertamente, mayor que la probabilidad de obtener “cruz”.</a:t>
            </a:r>
            <a:endParaRPr lang="es-MX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48397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4">
            <a:extLst>
              <a:ext uri="{FF2B5EF4-FFF2-40B4-BE49-F238E27FC236}">
                <a16:creationId xmlns:a16="http://schemas.microsoft.com/office/drawing/2014/main" xmlns="" id="{2AB79E2F-5447-48D0-BE9F-AD06F0C85AB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5360" y="107001"/>
            <a:ext cx="1152128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Máxima</a:t>
            </a:r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verosimilitud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Rectángulo 13"/>
          <p:cNvSpPr/>
          <p:nvPr/>
        </p:nvSpPr>
        <p:spPr>
          <a:xfrm>
            <a:off x="638175" y="1284112"/>
            <a:ext cx="1076325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Arial" charset="0"/>
              <a:buChar char="•"/>
            </a:pPr>
            <a:r>
              <a:rPr lang="es-MX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Tenemos un experimento binomial (éxito vs fracaso).</a:t>
            </a:r>
          </a:p>
          <a:p>
            <a:pPr marL="342900" indent="-342900" algn="just">
              <a:buFont typeface="Arial" charset="0"/>
              <a:buChar char="•"/>
            </a:pPr>
            <a:endParaRPr lang="es-MX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charset="0"/>
              <a:buChar char="•"/>
            </a:pPr>
            <a:r>
              <a:rPr lang="es-MX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Podemos utilizar la función de densidad para la distribución binomial: distribución discreta que cuenta el número de éxitos </a:t>
            </a:r>
            <a:r>
              <a:rPr lang="es-MX" sz="2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s-MX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(obtener “cara”) en una secuencia de </a:t>
            </a:r>
            <a:r>
              <a:rPr lang="es-MX" sz="2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s-MX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ensayos (20), con una probabilidad </a:t>
            </a:r>
            <a:r>
              <a:rPr lang="es-MX" sz="2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s-MX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de obtener 1 éxito. Sabemos que </a:t>
            </a:r>
            <a:r>
              <a:rPr lang="es-MX" sz="2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s-MX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puede variar entre 0 y 1.</a:t>
            </a:r>
          </a:p>
          <a:p>
            <a:pPr marL="342900" indent="-342900" algn="just">
              <a:buFont typeface="Arial" charset="0"/>
              <a:buChar char="•"/>
            </a:pPr>
            <a:endParaRPr lang="es-MX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s-MX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s-MX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binom (x= , size=  , prob=  )</a:t>
            </a:r>
            <a:endParaRPr lang="es-MX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21335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4">
            <a:extLst>
              <a:ext uri="{FF2B5EF4-FFF2-40B4-BE49-F238E27FC236}">
                <a16:creationId xmlns:a16="http://schemas.microsoft.com/office/drawing/2014/main" xmlns="" id="{2AB79E2F-5447-48D0-BE9F-AD06F0C85AB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5360" y="107001"/>
            <a:ext cx="1152128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Máxima</a:t>
            </a:r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verosimilitud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8" name="Agrupar 7"/>
          <p:cNvGrpSpPr/>
          <p:nvPr/>
        </p:nvGrpSpPr>
        <p:grpSpPr>
          <a:xfrm>
            <a:off x="0" y="660999"/>
            <a:ext cx="7196138" cy="5290637"/>
            <a:chOff x="177512" y="1208351"/>
            <a:chExt cx="7196138" cy="5290637"/>
          </a:xfrm>
        </p:grpSpPr>
        <p:pic>
          <p:nvPicPr>
            <p:cNvPr id="3" name="Imagen 2"/>
            <p:cNvPicPr>
              <a:picLocks noChangeAspect="1"/>
            </p:cNvPicPr>
            <p:nvPr/>
          </p:nvPicPr>
          <p:blipFill rotWithShape="1">
            <a:blip r:embed="rId3"/>
            <a:srcRect t="8897" r="2074"/>
            <a:stretch/>
          </p:blipFill>
          <p:spPr>
            <a:xfrm>
              <a:off x="177512" y="1208351"/>
              <a:ext cx="7196138" cy="5290637"/>
            </a:xfrm>
            <a:prstGeom prst="rect">
              <a:avLst/>
            </a:prstGeom>
          </p:spPr>
        </p:pic>
        <p:cxnSp>
          <p:nvCxnSpPr>
            <p:cNvPr id="4" name="Conector recto 3"/>
            <p:cNvCxnSpPr/>
            <p:nvPr/>
          </p:nvCxnSpPr>
          <p:spPr>
            <a:xfrm flipH="1">
              <a:off x="5375564" y="1482436"/>
              <a:ext cx="110837" cy="4267200"/>
            </a:xfrm>
            <a:prstGeom prst="line">
              <a:avLst/>
            </a:prstGeom>
            <a:ln w="317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Agrupar 19"/>
          <p:cNvGrpSpPr/>
          <p:nvPr/>
        </p:nvGrpSpPr>
        <p:grpSpPr>
          <a:xfrm>
            <a:off x="7439891" y="1112679"/>
            <a:ext cx="4752109" cy="2062041"/>
            <a:chOff x="7439891" y="1887501"/>
            <a:chExt cx="4752109" cy="2062041"/>
          </a:xfrm>
        </p:grpSpPr>
        <p:sp>
          <p:nvSpPr>
            <p:cNvPr id="5" name="Rectángulo 4"/>
            <p:cNvSpPr/>
            <p:nvPr/>
          </p:nvSpPr>
          <p:spPr>
            <a:xfrm>
              <a:off x="7439891" y="1887501"/>
              <a:ext cx="4752109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ES_tradnl" sz="2000" dirty="0" smtClean="0">
                  <a:latin typeface="Times New Roman" charset="0"/>
                  <a:ea typeface="Times New Roman" charset="0"/>
                  <a:cs typeface="Times New Roman" charset="0"/>
                </a:rPr>
                <a:t>theta &lt;- </a:t>
              </a:r>
              <a:r>
                <a:rPr lang="es-ES_tradnl" sz="2000" dirty="0" err="1" smtClean="0">
                  <a:latin typeface="Times New Roman" charset="0"/>
                  <a:ea typeface="Times New Roman" charset="0"/>
                  <a:cs typeface="Times New Roman" charset="0"/>
                </a:rPr>
                <a:t>seq</a:t>
              </a:r>
              <a:r>
                <a:rPr lang="es-ES_tradnl" sz="2000" dirty="0" smtClean="0">
                  <a:latin typeface="Times New Roman" charset="0"/>
                  <a:ea typeface="Times New Roman" charset="0"/>
                  <a:cs typeface="Times New Roman" charset="0"/>
                </a:rPr>
                <a:t> (</a:t>
              </a:r>
              <a:r>
                <a:rPr lang="es-ES_tradnl" sz="2000" dirty="0" err="1" smtClean="0">
                  <a:latin typeface="Times New Roman" charset="0"/>
                  <a:ea typeface="Times New Roman" charset="0"/>
                  <a:cs typeface="Times New Roman" charset="0"/>
                </a:rPr>
                <a:t>from</a:t>
              </a:r>
              <a:r>
                <a:rPr lang="es-ES_tradnl" sz="2000" dirty="0" smtClean="0">
                  <a:latin typeface="Times New Roman" charset="0"/>
                  <a:ea typeface="Times New Roman" charset="0"/>
                  <a:cs typeface="Times New Roman" charset="0"/>
                </a:rPr>
                <a:t>=0, to =1, </a:t>
              </a:r>
              <a:r>
                <a:rPr lang="es-ES_tradnl" sz="2000" dirty="0" err="1" smtClean="0">
                  <a:latin typeface="Times New Roman" charset="0"/>
                  <a:ea typeface="Times New Roman" charset="0"/>
                  <a:cs typeface="Times New Roman" charset="0"/>
                </a:rPr>
                <a:t>by</a:t>
              </a:r>
              <a:r>
                <a:rPr lang="es-ES_tradnl" sz="2000" dirty="0" smtClean="0">
                  <a:latin typeface="Times New Roman" charset="0"/>
                  <a:ea typeface="Times New Roman" charset="0"/>
                  <a:cs typeface="Times New Roman" charset="0"/>
                </a:rPr>
                <a:t>=0.01)</a:t>
              </a:r>
            </a:p>
            <a:p>
              <a:r>
                <a:rPr lang="es-ES_tradnl" sz="2000" dirty="0" smtClean="0">
                  <a:latin typeface="Times New Roman" charset="0"/>
                  <a:ea typeface="Times New Roman" charset="0"/>
                  <a:cs typeface="Times New Roman" charset="0"/>
                </a:rPr>
                <a:t>Vero &lt;- </a:t>
              </a:r>
              <a:r>
                <a:rPr lang="es-ES_tradnl" sz="2000" dirty="0" err="1" smtClean="0">
                  <a:latin typeface="Times New Roman" charset="0"/>
                  <a:ea typeface="Times New Roman" charset="0"/>
                  <a:cs typeface="Times New Roman" charset="0"/>
                </a:rPr>
                <a:t>dbinom</a:t>
              </a:r>
              <a:r>
                <a:rPr lang="es-ES_tradnl" sz="2000" dirty="0" smtClean="0">
                  <a:latin typeface="Times New Roman" charset="0"/>
                  <a:ea typeface="Times New Roman" charset="0"/>
                  <a:cs typeface="Times New Roman" charset="0"/>
                </a:rPr>
                <a:t>(x=15, </a:t>
              </a:r>
              <a:r>
                <a:rPr lang="es-ES_tradnl" sz="2000" dirty="0" err="1" smtClean="0">
                  <a:latin typeface="Times New Roman" charset="0"/>
                  <a:ea typeface="Times New Roman" charset="0"/>
                  <a:cs typeface="Times New Roman" charset="0"/>
                </a:rPr>
                <a:t>size</a:t>
              </a:r>
              <a:r>
                <a:rPr lang="es-ES_tradnl" sz="2000" dirty="0" smtClean="0">
                  <a:latin typeface="Times New Roman" charset="0"/>
                  <a:ea typeface="Times New Roman" charset="0"/>
                  <a:cs typeface="Times New Roman" charset="0"/>
                </a:rPr>
                <a:t>=20, </a:t>
              </a:r>
              <a:r>
                <a:rPr lang="es-ES_tradnl" sz="2000" dirty="0" err="1" smtClean="0">
                  <a:latin typeface="Times New Roman" charset="0"/>
                  <a:ea typeface="Times New Roman" charset="0"/>
                  <a:cs typeface="Times New Roman" charset="0"/>
                </a:rPr>
                <a:t>prob</a:t>
              </a:r>
              <a:r>
                <a:rPr lang="es-ES_tradnl" sz="2000" dirty="0" smtClean="0">
                  <a:latin typeface="Times New Roman" charset="0"/>
                  <a:ea typeface="Times New Roman" charset="0"/>
                  <a:cs typeface="Times New Roman" charset="0"/>
                </a:rPr>
                <a:t>=theta)</a:t>
              </a:r>
              <a:endParaRPr lang="es-ES_tradnl" sz="2000" dirty="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9" name="Rectángulo 8"/>
            <p:cNvSpPr/>
            <p:nvPr/>
          </p:nvSpPr>
          <p:spPr>
            <a:xfrm>
              <a:off x="7439891" y="2626103"/>
              <a:ext cx="2850139" cy="132343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ES_tradnl" sz="2000" dirty="0" err="1" smtClean="0">
                  <a:latin typeface="Times New Roman" charset="0"/>
                  <a:ea typeface="Times New Roman" charset="0"/>
                  <a:cs typeface="Times New Roman" charset="0"/>
                </a:rPr>
                <a:t>which</a:t>
              </a:r>
              <a:r>
                <a:rPr lang="es-ES_tradnl" sz="2000" dirty="0" smtClean="0">
                  <a:latin typeface="Times New Roman" charset="0"/>
                  <a:ea typeface="Times New Roman" charset="0"/>
                  <a:cs typeface="Times New Roman" charset="0"/>
                </a:rPr>
                <a:t>(Vero==</a:t>
              </a:r>
              <a:r>
                <a:rPr lang="es-ES_tradnl" sz="2000" dirty="0" err="1" smtClean="0">
                  <a:latin typeface="Times New Roman" charset="0"/>
                  <a:ea typeface="Times New Roman" charset="0"/>
                  <a:cs typeface="Times New Roman" charset="0"/>
                </a:rPr>
                <a:t>max</a:t>
              </a:r>
              <a:r>
                <a:rPr lang="es-ES_tradnl" sz="2000" dirty="0" smtClean="0">
                  <a:latin typeface="Times New Roman" charset="0"/>
                  <a:ea typeface="Times New Roman" charset="0"/>
                  <a:cs typeface="Times New Roman" charset="0"/>
                </a:rPr>
                <a:t>(Vero))</a:t>
              </a:r>
            </a:p>
            <a:p>
              <a:r>
                <a:rPr lang="es-ES_tradnl" sz="2000" dirty="0" smtClean="0">
                  <a:latin typeface="Times New Roman" charset="0"/>
                  <a:ea typeface="Times New Roman" charset="0"/>
                  <a:cs typeface="Times New Roman" charset="0"/>
                </a:rPr>
                <a:t>76</a:t>
              </a:r>
            </a:p>
            <a:p>
              <a:r>
                <a:rPr lang="es-ES_tradnl" sz="2000" dirty="0" smtClean="0">
                  <a:latin typeface="Times New Roman" charset="0"/>
                  <a:ea typeface="Times New Roman" charset="0"/>
                  <a:cs typeface="Times New Roman" charset="0"/>
                </a:rPr>
                <a:t>theta[76]</a:t>
              </a:r>
            </a:p>
            <a:p>
              <a:r>
                <a:rPr lang="es-ES_tradnl" sz="2000" dirty="0" smtClean="0">
                  <a:latin typeface="Times New Roman" charset="0"/>
                  <a:ea typeface="Times New Roman" charset="0"/>
                  <a:cs typeface="Times New Roman" charset="0"/>
                </a:rPr>
                <a:t>0.75</a:t>
              </a:r>
              <a:endParaRPr lang="es-ES_tradnl" sz="2000" dirty="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</p:grpSp>
      <p:sp>
        <p:nvSpPr>
          <p:cNvPr id="12" name="CuadroTexto 11"/>
          <p:cNvSpPr txBox="1"/>
          <p:nvPr/>
        </p:nvSpPr>
        <p:spPr>
          <a:xfrm>
            <a:off x="498115" y="789514"/>
            <a:ext cx="37407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smtClean="0">
                <a:latin typeface="Times New Roman" charset="0"/>
                <a:ea typeface="Times New Roman" charset="0"/>
                <a:cs typeface="Times New Roman" charset="0"/>
              </a:rPr>
              <a:t>Valor de la función de máxima verosimilitud = 0.202</a:t>
            </a:r>
            <a:endParaRPr lang="es-ES_tradnl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2960759" y="5912540"/>
            <a:ext cx="4908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smtClean="0">
                <a:latin typeface="Times New Roman" charset="0"/>
                <a:ea typeface="Times New Roman" charset="0"/>
                <a:cs typeface="Times New Roman" charset="0"/>
              </a:rPr>
              <a:t>Estimado de </a:t>
            </a:r>
            <a:r>
              <a:rPr lang="es-ES_tradnl" i="1" dirty="0" smtClean="0">
                <a:latin typeface="Times New Roman" charset="0"/>
                <a:ea typeface="Times New Roman" charset="0"/>
                <a:cs typeface="Times New Roman" charset="0"/>
              </a:rPr>
              <a:t>p</a:t>
            </a:r>
            <a:r>
              <a:rPr lang="es-ES_tradnl" dirty="0" smtClean="0">
                <a:latin typeface="Times New Roman" charset="0"/>
                <a:ea typeface="Times New Roman" charset="0"/>
                <a:cs typeface="Times New Roman" charset="0"/>
              </a:rPr>
              <a:t> en el punto máximo (MLE) = 0.75</a:t>
            </a:r>
            <a:endParaRPr lang="es-ES_tradnl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cxnSp>
        <p:nvCxnSpPr>
          <p:cNvPr id="15" name="Conector recto de flecha 14"/>
          <p:cNvCxnSpPr/>
          <p:nvPr/>
        </p:nvCxnSpPr>
        <p:spPr>
          <a:xfrm>
            <a:off x="3463636" y="935084"/>
            <a:ext cx="1192791" cy="0"/>
          </a:xfrm>
          <a:prstGeom prst="straightConnector1">
            <a:avLst/>
          </a:prstGeom>
          <a:ln w="920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de flecha 16"/>
          <p:cNvCxnSpPr/>
          <p:nvPr/>
        </p:nvCxnSpPr>
        <p:spPr>
          <a:xfrm flipH="1" flipV="1">
            <a:off x="5198052" y="5402070"/>
            <a:ext cx="1" cy="436320"/>
          </a:xfrm>
          <a:prstGeom prst="straightConnector1">
            <a:avLst/>
          </a:prstGeom>
          <a:ln w="920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uadroTexto 20"/>
          <p:cNvSpPr txBox="1"/>
          <p:nvPr/>
        </p:nvSpPr>
        <p:spPr>
          <a:xfrm>
            <a:off x="7318014" y="3236451"/>
            <a:ext cx="453862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s-ES_tradnl" sz="2000" dirty="0" smtClean="0">
                <a:latin typeface="Times New Roman" charset="0"/>
                <a:ea typeface="Times New Roman" charset="0"/>
                <a:cs typeface="Times New Roman" charset="0"/>
              </a:rPr>
              <a:t>Es decir, si observamos x=15 “caras” sobre n=20 lanzamientos, tenemos una probabilidad de 0.75 de obtener “cara” con esta moneda.</a:t>
            </a:r>
          </a:p>
          <a:p>
            <a:pPr marL="285750" indent="-285750">
              <a:buFont typeface="Arial" charset="0"/>
              <a:buChar char="•"/>
            </a:pPr>
            <a:endParaRPr lang="es-ES_tradnl" sz="20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s-ES_tradnl" sz="2000" dirty="0" smtClean="0">
                <a:latin typeface="Times New Roman" charset="0"/>
                <a:ea typeface="Times New Roman" charset="0"/>
                <a:cs typeface="Times New Roman" charset="0"/>
              </a:rPr>
              <a:t>0.75 es el valor más probable según la función de máxima verosimilitud dados los datos.</a:t>
            </a:r>
            <a:endParaRPr lang="es-ES_tradnl" sz="20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33074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4">
            <a:extLst>
              <a:ext uri="{FF2B5EF4-FFF2-40B4-BE49-F238E27FC236}">
                <a16:creationId xmlns:a16="http://schemas.microsoft.com/office/drawing/2014/main" xmlns="" id="{2AB79E2F-5447-48D0-BE9F-AD06F0C85AB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5360" y="107001"/>
            <a:ext cx="1152128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Máxima</a:t>
            </a:r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verosimilitud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ángulo 13"/>
              <p:cNvSpPr/>
              <p:nvPr/>
            </p:nvSpPr>
            <p:spPr>
              <a:xfrm>
                <a:off x="849086" y="1240695"/>
                <a:ext cx="10297886" cy="45552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 algn="just">
                  <a:buFont typeface="Arial" charset="0"/>
                  <a:buChar char="•"/>
                </a:pPr>
                <a:r>
                  <a:rPr lang="es-MX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La forma de la curva de la función de verosimilitud es importante, particularmente la de log L (logL(</a:t>
                </a:r>
                <a14:m>
                  <m:oMath xmlns:m="http://schemas.openxmlformats.org/officeDocument/2006/math">
                    <m:r>
                      <a:rPr lang="es-MX" sz="24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𝜃</m:t>
                    </m:r>
                    <m:r>
                      <a:rPr lang="es-E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))</m:t>
                    </m:r>
                  </m:oMath>
                </a14:m>
                <a:r>
                  <a:rPr lang="es-MX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pPr marL="342900" indent="-342900" algn="just">
                  <a:buFont typeface="Arial" charset="0"/>
                  <a:buChar char="•"/>
                </a:pPr>
                <a:endParaRPr lang="es-MX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 algn="just">
                  <a:buFont typeface="Arial" charset="0"/>
                  <a:buChar char="•"/>
                </a:pPr>
                <a:r>
                  <a:rPr lang="es-MX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Podemos graficar la curva de la función logL para verificar si es cuadrática: principio- sustraer el máximo logL(</a:t>
                </a:r>
                <a14:m>
                  <m:oMath xmlns:m="http://schemas.openxmlformats.org/officeDocument/2006/math">
                    <m:r>
                      <a:rPr lang="es-MX" sz="24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𝜃</m:t>
                    </m:r>
                    <m:r>
                      <a:rPr lang="es-E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)  </m:t>
                    </m:r>
                    <m:r>
                      <m:rPr>
                        <m:sty m:val="p"/>
                      </m:rPr>
                      <a:rPr lang="es-MX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d</m:t>
                    </m:r>
                  </m:oMath>
                </a14:m>
                <a:r>
                  <a:rPr lang="es-MX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 todos los logL(</a:t>
                </a:r>
                <a14:m>
                  <m:oMath xmlns:m="http://schemas.openxmlformats.org/officeDocument/2006/math">
                    <m:r>
                      <a:rPr lang="es-MX" sz="24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𝜃</m:t>
                    </m:r>
                    <m:r>
                      <a:rPr lang="es-E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) </m:t>
                    </m:r>
                  </m:oMath>
                </a14:m>
                <a:r>
                  <a:rPr lang="es-MX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y verificar la forma de la curva.</a:t>
                </a:r>
              </a:p>
              <a:p>
                <a:pPr marL="342900" indent="-342900" algn="just">
                  <a:buFont typeface="Arial" charset="0"/>
                  <a:buChar char="•"/>
                </a:pPr>
                <a:endParaRPr lang="es-MX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 algn="just">
                  <a:buFont typeface="Arial" charset="0"/>
                  <a:buChar char="•"/>
                </a:pPr>
                <a:r>
                  <a:rPr lang="es-MX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Una curva cuadrática de logL(</a:t>
                </a:r>
                <a14:m>
                  <m:oMath xmlns:m="http://schemas.openxmlformats.org/officeDocument/2006/math">
                    <m:r>
                      <a:rPr lang="es-MX" sz="24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𝜃</m:t>
                    </m:r>
                    <m:r>
                      <a:rPr lang="es-E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r>
                  <a:rPr lang="es-MX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corresponde a una aproximación normal de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s-MX" sz="2400" i="1" smtClean="0"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s-MX" sz="24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𝜃</m:t>
                        </m:r>
                      </m:e>
                    </m:acc>
                  </m:oMath>
                </a14:m>
                <a:r>
                  <a:rPr lang="es-MX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, es decir, implica que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s-MX" sz="2400" i="1" smtClean="0"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s-MX" sz="24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𝜃</m:t>
                        </m:r>
                      </m:e>
                    </m:acc>
                  </m:oMath>
                </a14:m>
                <a:r>
                  <a:rPr lang="es-MX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tiene una distribución normal.</a:t>
                </a:r>
              </a:p>
              <a:p>
                <a:pPr marL="342900" indent="-342900" algn="just">
                  <a:buFont typeface="Arial" charset="0"/>
                  <a:buChar char="•"/>
                </a:pPr>
                <a:endParaRPr lang="es-MX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 algn="just">
                  <a:buFont typeface="Arial" charset="0"/>
                  <a:buChar char="•"/>
                </a:pPr>
                <a:r>
                  <a:rPr lang="es-MX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Si la forma no es cuadrática, los errores estándar (medida de la precisión del estimado) no son apropiados.</a:t>
                </a:r>
                <a:endParaRPr lang="es-MX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Rectángulo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086" y="1240695"/>
                <a:ext cx="10297886" cy="4555221"/>
              </a:xfrm>
              <a:prstGeom prst="rect">
                <a:avLst/>
              </a:prstGeom>
              <a:blipFill rotWithShape="0">
                <a:blip r:embed="rId3"/>
                <a:stretch>
                  <a:fillRect l="-769" t="-1071" r="-1598" b="-2142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0209303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4923</TotalTime>
  <Words>2235</Words>
  <Application>Microsoft Macintosh PowerPoint</Application>
  <PresentationFormat>Panorámica</PresentationFormat>
  <Paragraphs>420</Paragraphs>
  <Slides>36</Slides>
  <Notes>36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36</vt:i4>
      </vt:variant>
    </vt:vector>
  </HeadingPairs>
  <TitlesOfParts>
    <vt:vector size="44" baseType="lpstr">
      <vt:lpstr>Calibri</vt:lpstr>
      <vt:lpstr>Calibri Light</vt:lpstr>
      <vt:lpstr>Cambria Math</vt:lpstr>
      <vt:lpstr>Cronos Pro</vt:lpstr>
      <vt:lpstr>Times New Roman</vt:lpstr>
      <vt:lpstr>Wingdings</vt:lpstr>
      <vt:lpstr>Arial</vt:lpstr>
      <vt:lpstr>Tema de Office</vt:lpstr>
      <vt:lpstr>Estadística y modelación de sistemas socioecológicos en R</vt:lpstr>
      <vt:lpstr>Plan del día</vt:lpstr>
      <vt:lpstr>AIC: selección de modelos</vt:lpstr>
      <vt:lpstr>Máxima verosimilitud</vt:lpstr>
      <vt:lpstr>Máxima verosimilitud</vt:lpstr>
      <vt:lpstr>Máxima verosimilitud</vt:lpstr>
      <vt:lpstr>Máxima verosimilitud</vt:lpstr>
      <vt:lpstr>Máxima verosimilitud</vt:lpstr>
      <vt:lpstr>Máxima verosimilitud</vt:lpstr>
      <vt:lpstr>Máxima verosimilitud</vt:lpstr>
      <vt:lpstr>Máxima verosimilitud</vt:lpstr>
      <vt:lpstr>AIC: selección de modelos</vt:lpstr>
      <vt:lpstr>AIC: selección de modelos</vt:lpstr>
      <vt:lpstr>Utilización de AIC</vt:lpstr>
      <vt:lpstr>Clasificación de modelos</vt:lpstr>
      <vt:lpstr>Clasificación de modelos</vt:lpstr>
      <vt:lpstr>Pesos de Akaike</vt:lpstr>
      <vt:lpstr>Pesos de Akaike</vt:lpstr>
      <vt:lpstr>Ejemplo</vt:lpstr>
      <vt:lpstr>Ejemplo</vt:lpstr>
      <vt:lpstr>Ejemplo</vt:lpstr>
      <vt:lpstr>Ejemplo</vt:lpstr>
      <vt:lpstr>Ejemplo</vt:lpstr>
      <vt:lpstr>Ejemplo</vt:lpstr>
      <vt:lpstr>Ejemplo</vt:lpstr>
      <vt:lpstr>Ejemplo</vt:lpstr>
      <vt:lpstr>Inferencia multimodelo</vt:lpstr>
      <vt:lpstr>Inferencia multimodelo</vt:lpstr>
      <vt:lpstr>Inferencia multimodelo</vt:lpstr>
      <vt:lpstr>Inferencia multimodelo</vt:lpstr>
      <vt:lpstr>Inferencia multimodelo</vt:lpstr>
      <vt:lpstr>Inferencia multimodelo</vt:lpstr>
      <vt:lpstr>Inferencia multimodelo</vt:lpstr>
      <vt:lpstr>Inferencia multimodelo</vt:lpstr>
      <vt:lpstr>Ventajas de AIC vs Ho</vt:lpstr>
      <vt:lpstr>Ejercicios</vt:lpstr>
    </vt:vector>
  </TitlesOfParts>
  <Company/>
  <LinksUpToDate>false</LinksUpToDate>
  <SharedDoc>false</SharedDoc>
  <HyperlinksChanged>false</HyperlinksChanged>
  <AppVersion>15.0034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Estadística y modelación de sistemas socioecológicos en R</dc:title>
  <dc:creator>Usuario de Microsoft Office</dc:creator>
  <cp:lastModifiedBy>Usuario de Microsoft Office</cp:lastModifiedBy>
  <cp:revision>79</cp:revision>
  <dcterms:created xsi:type="dcterms:W3CDTF">2017-12-30T01:18:10Z</dcterms:created>
  <dcterms:modified xsi:type="dcterms:W3CDTF">2018-01-03T02:22:20Z</dcterms:modified>
</cp:coreProperties>
</file>